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A_FD078852.xml" ContentType="application/vnd.ms-powerpoint.comments+xml"/>
  <Override PartName="/ppt/comments/modernComment_10D_1674E507.xml" ContentType="application/vnd.ms-powerpoint.comments+xml"/>
  <Override PartName="/ppt/comments/modernComment_137_C4BF293E.xml" ContentType="application/vnd.ms-powerpoint.comments+xml"/>
  <Override PartName="/ppt/comments/modernComment_144_39E55D73.xml" ContentType="application/vnd.ms-powerpoint.comments+xml"/>
  <Override PartName="/ppt/comments/modernComment_149_F64FF15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5" r:id="rId4"/>
    <p:sldId id="301" r:id="rId5"/>
    <p:sldId id="306" r:id="rId6"/>
    <p:sldId id="307" r:id="rId7"/>
    <p:sldId id="260" r:id="rId8"/>
    <p:sldId id="261" r:id="rId9"/>
    <p:sldId id="262" r:id="rId10"/>
    <p:sldId id="308" r:id="rId11"/>
    <p:sldId id="309" r:id="rId12"/>
    <p:sldId id="310" r:id="rId13"/>
    <p:sldId id="265" r:id="rId14"/>
    <p:sldId id="302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311" r:id="rId25"/>
    <p:sldId id="312" r:id="rId26"/>
    <p:sldId id="313" r:id="rId27"/>
    <p:sldId id="278" r:id="rId28"/>
    <p:sldId id="279" r:id="rId29"/>
    <p:sldId id="314" r:id="rId30"/>
    <p:sldId id="281" r:id="rId31"/>
    <p:sldId id="315" r:id="rId32"/>
    <p:sldId id="282" r:id="rId33"/>
    <p:sldId id="316" r:id="rId34"/>
    <p:sldId id="284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285" r:id="rId43"/>
    <p:sldId id="324" r:id="rId44"/>
    <p:sldId id="286" r:id="rId45"/>
    <p:sldId id="325" r:id="rId46"/>
    <p:sldId id="327" r:id="rId47"/>
    <p:sldId id="328" r:id="rId48"/>
    <p:sldId id="329" r:id="rId49"/>
    <p:sldId id="330" r:id="rId50"/>
    <p:sldId id="331" r:id="rId51"/>
    <p:sldId id="293" r:id="rId52"/>
    <p:sldId id="294" r:id="rId53"/>
    <p:sldId id="295" r:id="rId54"/>
    <p:sldId id="296" r:id="rId55"/>
    <p:sldId id="297" r:id="rId56"/>
    <p:sldId id="332" r:id="rId57"/>
    <p:sldId id="333" r:id="rId58"/>
    <p:sldId id="299" r:id="rId59"/>
    <p:sldId id="300" r:id="rId6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3BB3AB-5F3E-4B08-4CB4-F36A926230D6}" name="Mariko Takasu" initials="MT" userId="S::mariko_takasu@ajinomoto.com::cfdd55b5-e62f-4204-af5d-3ab07ab38b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omments/modernComment_10A_FD07885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C15EFB-914F-43A2-986C-9A302C1C6467}" authorId="{A73BB3AB-5F3E-4B08-4CB4-F36A926230D6}" created="2023-10-03T07:00:54.543">
    <pc:sldMkLst xmlns:pc="http://schemas.microsoft.com/office/powerpoint/2013/main/command">
      <pc:docMk/>
      <pc:sldMk cId="4245129298" sldId="266"/>
    </pc:sldMkLst>
    <p188:replyLst>
      <p188:reply id="{225A4559-65F8-4088-9ED3-93979AF50581}" authorId="{A73BB3AB-5F3E-4B08-4CB4-F36A926230D6}" created="2023-10-04T07:35:57.203">
        <p188:txBody>
          <a:bodyPr/>
          <a:lstStyle/>
          <a:p>
            <a:r>
              <a:rPr lang="ja-JP" altLang="en-US"/>
              <a:t>p3をひらがなにすることで確認しました。</a:t>
            </a:r>
          </a:p>
        </p188:txBody>
      </p188:reply>
    </p188:replyLst>
    <p188:txBody>
      <a:bodyPr/>
      <a:lstStyle/>
      <a:p>
        <a:r>
          <a:rPr lang="ja-JP" altLang="en-US"/>
          <a:t>”かかっている”がp3だと漢字なので、統一して下さい。</a:t>
        </a:r>
      </a:p>
    </p188:txBody>
  </p188:cm>
</p188:cmLst>
</file>

<file path=ppt/comments/modernComment_10D_1674E5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D0D17A-C7AD-449A-A6F4-D8347CE3924E}" authorId="{A73BB3AB-5F3E-4B08-4CB4-F36A926230D6}" created="2023-10-03T07:21:35.741">
    <pc:sldMkLst xmlns:pc="http://schemas.microsoft.com/office/powerpoint/2013/main/command">
      <pc:docMk/>
      <pc:sldMk cId="376759559" sldId="269"/>
    </pc:sldMkLst>
    <p188:replyLst>
      <p188:reply id="{A373E7F9-1F77-4D28-A3DF-B59121D11805}" authorId="{A73BB3AB-5F3E-4B08-4CB4-F36A926230D6}" created="2023-10-04T07:36:12.668">
        <p188:txBody>
          <a:bodyPr/>
          <a:lstStyle/>
          <a:p>
            <a:r>
              <a:rPr lang="ja-JP" altLang="en-US"/>
              <a:t>OK</a:t>
            </a:r>
          </a:p>
        </p188:txBody>
      </p188:reply>
    </p188:replyLst>
    <p188:txBody>
      <a:bodyPr/>
      <a:lstStyle/>
      <a:p>
        <a:r>
          <a:rPr lang="ja-JP" altLang="en-US"/>
          <a:t>”様々な”がp1ではひらがなのようなので、統一して下さい。</a:t>
        </a:r>
      </a:p>
    </p188:txBody>
  </p188:cm>
</p188:cmLst>
</file>

<file path=ppt/comments/modernComment_137_C4BF293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D81CB3-FB9B-4E6C-B86A-151E3C5A17D1}" authorId="{A73BB3AB-5F3E-4B08-4CB4-F36A926230D6}" created="2023-10-03T07:02:59.408">
    <pc:sldMkLst xmlns:pc="http://schemas.microsoft.com/office/powerpoint/2013/main/command">
      <pc:docMk/>
      <pc:sldMk cId="3300862270" sldId="311"/>
    </pc:sldMkLst>
    <p188:replyLst>
      <p188:reply id="{3A22C3FB-FD20-41D6-A25A-1436694AD5FD}" authorId="{A73BB3AB-5F3E-4B08-4CB4-F36A926230D6}" created="2023-10-04T07:36:20.062">
        <p188:txBody>
          <a:bodyPr/>
          <a:lstStyle/>
          <a:p>
            <a:r>
              <a:rPr lang="ja-JP" altLang="en-US"/>
              <a:t>OK</a:t>
            </a:r>
          </a:p>
        </p188:txBody>
      </p188:reply>
    </p188:replyLst>
    <p188:txBody>
      <a:bodyPr/>
      <a:lstStyle/>
      <a:p>
        <a:r>
          <a:rPr lang="ja-JP" altLang="en-US"/>
          <a:t>”さまざまな”がp18だと漢字で記載しているので、統一して下さい。</a:t>
        </a:r>
      </a:p>
    </p188:txBody>
  </p188:cm>
</p188:cmLst>
</file>

<file path=ppt/comments/modernComment_144_39E55D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943AE3-D3F9-4AF0-9799-A230A28311F1}" authorId="{A73BB3AB-5F3E-4B08-4CB4-F36A926230D6}" created="2023-10-03T07:04:02.618">
    <pc:sldMkLst xmlns:pc="http://schemas.microsoft.com/office/powerpoint/2013/main/command">
      <pc:docMk/>
      <pc:sldMk cId="971332979" sldId="324"/>
    </pc:sldMkLst>
    <p188:replyLst>
      <p188:reply id="{CDF5EF76-4360-4D93-9DE1-AF1E387E94EA}" authorId="{A73BB3AB-5F3E-4B08-4CB4-F36A926230D6}" created="2023-10-04T07:36:28.643">
        <p188:txBody>
          <a:bodyPr/>
          <a:lstStyle/>
          <a:p>
            <a:r>
              <a:rPr lang="ja-JP" altLang="en-US"/>
              <a:t>OK</a:t>
            </a:r>
          </a:p>
        </p188:txBody>
      </p188:reply>
    </p188:replyLst>
    <p188:txBody>
      <a:bodyPr/>
      <a:lstStyle/>
      <a:p>
        <a:r>
          <a:rPr lang="ja-JP" altLang="en-US"/>
          <a:t>”様々”の統一お願い致します。　</a:t>
        </a:r>
      </a:p>
    </p188:txBody>
  </p188:cm>
</p188:cmLst>
</file>

<file path=ppt/comments/modernComment_149_F64FF15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B63051-0ECF-4BDF-9B6E-6682CC7FA31B}" authorId="{A73BB3AB-5F3E-4B08-4CB4-F36A926230D6}" created="2023-10-03T07:04:35.011">
    <pc:sldMkLst xmlns:pc="http://schemas.microsoft.com/office/powerpoint/2013/main/command">
      <pc:docMk/>
      <pc:sldMk cId="4132434269" sldId="329"/>
    </pc:sldMkLst>
    <p188:replyLst>
      <p188:reply id="{9752A739-18C0-4D23-9AD0-542CEFF8D0F2}" authorId="{A73BB3AB-5F3E-4B08-4CB4-F36A926230D6}" created="2023-10-04T07:37:32.665">
        <p188:txBody>
          <a:bodyPr/>
          <a:lstStyle/>
          <a:p>
            <a:r>
              <a:rPr lang="ja-JP" altLang="en-US"/>
              <a:t>OK</a:t>
            </a:r>
          </a:p>
        </p188:txBody>
      </p188:reply>
    </p188:replyLst>
    <p188:txBody>
      <a:bodyPr/>
      <a:lstStyle/>
      <a:p>
        <a:r>
          <a:rPr lang="ja-JP" altLang="en-US"/>
          <a:t>受診サイト→受診者サイト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135CAC-7B4D-42D8-3C30-2C31FAA49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0A26C82-B246-C0B1-8D36-7A6DFA7AE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0240CA-D8EF-BE3C-C8B6-6B936FB6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BF67E6-F4D1-2D65-1576-C7B6231C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A95AC9-6895-7A8D-72B9-30CB91A7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69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38DEA-0940-0FAA-38DD-80E8125D2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BB355B-D0F7-2C81-BA68-D65215F49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3EFAC1-C9CB-A945-ED1A-6550ECFE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8096DB-C7F8-C6E3-C51C-A7865F70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D8C218-7DFC-7B6E-D294-DF49E0E8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227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2C0583-4CAF-4D55-7FB7-FEBF5EBD3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8D4271-3E52-3669-3011-8B837BA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50D58C-3DA3-38B3-B938-27A7C6B3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CAFB58-3E7C-5DAA-FB5A-CA6144E95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9FBB15-2310-2ABF-8760-6A26D96C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11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0C461F-897A-C482-9F0E-3D7FBDCF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76F15C-B330-DFBE-FC46-B10B314D5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A67B75-B08B-4054-4E61-7804B30C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EC97A3-8C35-44E1-AEF3-D80B7636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463467-0E8E-2E04-6CE1-3892F993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5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3F415C-F803-4545-77CF-D0A9A8E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EE1D37-C8A1-861F-F769-C015D8CC7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AED374-3773-53D8-6E30-9D65F832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269449-D50E-E0AA-3DDF-79B28725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3D1761-BCA1-09FF-28F2-4D234669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38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EB5449-ECCE-45F6-CE69-D83B3B2B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E1AD55-D797-7735-7DFA-9B30600D1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3F98A36-703D-9CD6-861F-FA4649FA0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ADD521-9E19-E561-FAD2-304AA8CD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A08633-EFEB-D9FD-4E6C-D4FB6259A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7EC0A7-9B73-24E9-51AE-8CFAD6D7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01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9B6418-4DEE-5DDB-EF38-B3CF4422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53A084-5571-811E-42CF-CED5CBC5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BAD586-4F28-4CAC-19FB-9348F59CE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1CA829E-BEDF-3130-C971-C54B4A4A0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926F4E8-C1AA-DE48-CDE9-FE5D4D705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7A755DD-285D-BCAF-13B6-B54AF321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4E5003B-63E2-9A97-05D2-CB0FB0CAA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72AF9B5-D09A-49C9-A877-FF13CED7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42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B5CB59-D40E-3EC7-4774-93A15EA3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3685AA6-3B83-3322-AE74-2807A320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7D20D5-EF1C-DECD-DE6B-F71D8495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F978C8-49AF-DF3B-FC5B-DDAAA282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83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0F42260-35DB-BA36-173F-AA78110D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E42F7D7-2E85-2F56-0484-8D65A8FA7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125BAA-75DA-0089-4AC4-09C00B8B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17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6D39F8-E6E2-6789-12ED-720DBAD7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09C500-E03C-D977-4CD2-C485DD68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A7521A-094D-3FBF-544E-FFFBCEC54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5B09F1-567A-710D-8B31-B0B29681D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51B293-C93E-0391-72CA-C0865BC1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2A2F89-BFB9-CD55-BDE4-CF888B4E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95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EB74F-B783-1CF0-80D1-BD3E154E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7B56DC-776F-6CB3-1E49-85BAC21AE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A5D861-B82E-A412-5CD6-BC5AC0016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20FF13-33D5-3617-F7D3-F2E64DC3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6770F5-03EA-2773-D4F8-8B9831B2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982908-7149-70BF-C970-FBB29D73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07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6788FE7-DEE0-EAC1-50DB-46EBF4A1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A48717-0AC5-A91B-8CF2-3ABE91150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B9F4BF-B1B0-264C-E77A-92D0ACE2B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59E3D-47BA-49C7-8E8C-6BCB503AC66F}" type="datetimeFigureOut">
              <a:rPr kumimoji="1" lang="ja-JP" altLang="en-US" smtClean="0"/>
              <a:t>2023/10/6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ADCF84-B643-F3F1-78E0-E6934728C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34E563-6DE1-FD2B-B8B7-59A529DA1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6418B-B4C7-48F0-9854-5802C52BA9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48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microsoft.com/office/2018/10/relationships/comments" Target="../comments/modernComment_10A_FD07885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microsoft.com/office/2018/10/relationships/comments" Target="../comments/modernComment_10D_1674E50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microsoft.com/office/2018/10/relationships/comments" Target="../comments/modernComment_137_C4BF293E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microsoft.com/office/2018/10/relationships/comments" Target="../comments/modernComment_144_39E55D7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microsoft.com/office/2018/10/relationships/comments" Target="../comments/modernComment_149_F64FF15D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883DD1-97A4-582E-B83B-11FFCE34D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549" y="0"/>
            <a:ext cx="122530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50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D48B0C-4D52-EE2B-C1DA-DC80480F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5D7FE8-BBBD-7556-DE10-A26D48CD280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疾病のリスクを検査できるサービス、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D48B0C-4D52-EE2B-C1DA-DC80480F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5D7FE8-BBBD-7556-DE10-A26D48CD280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それがアミノインデックス</a:t>
            </a:r>
            <a:r>
              <a:rPr kumimoji="1" lang="en-US" altLang="ja-JP" sz="3600" b="1" dirty="0">
                <a:solidFill>
                  <a:schemeClr val="tx1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10486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D48B0C-4D52-EE2B-C1DA-DC80480F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5D7FE8-BBBD-7556-DE10-A26D48CD280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リスクスクリーニング</a:t>
            </a:r>
            <a:r>
              <a:rPr kumimoji="1" lang="en-US" altLang="ja-JP" sz="3600" b="1" dirty="0">
                <a:solidFill>
                  <a:schemeClr val="tx1"/>
                </a:solidFill>
              </a:rPr>
              <a:t>(AIRS®)</a:t>
            </a:r>
            <a:r>
              <a:rPr kumimoji="1" lang="ja-JP" altLang="en-US" sz="3600" b="1" dirty="0">
                <a:solidFill>
                  <a:schemeClr val="tx1"/>
                </a:solidFill>
              </a:rPr>
              <a:t>なんだ。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9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575907-2E69-3CBB-ED4F-EC2A8A9D2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F7B9FB-D2B4-8C1A-3FF4-0E485E9027A3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着目したのは、誰もが持っている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575907-2E69-3CBB-ED4F-EC2A8A9D2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9F7B9FB-D2B4-8C1A-3FF4-0E485E9027A3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血液中にあるアミノ酸。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31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3B5C955-A6D5-D83A-22A1-DC39931C5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F3391E5-5724-1EF7-FA9D-B46AC921DCFA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特定の疾病にかかっている場合、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292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B883F2-0D42-27BB-1BFB-7038CBD89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3F2637-2A84-996D-EC59-2CADE96CB03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このアミノ酸の濃度バランスが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C18086B-CD99-2993-AF9B-CAAB8B262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8FD66B-A962-2CBD-A7B2-B6449937658B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崩れることがわかっていて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0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0C6ABEC-3A7A-1E7A-1FE0-4B7B4C518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9A9B8E-C0D5-344E-168A-09B819913837}"/>
              </a:ext>
            </a:extLst>
          </p:cNvPr>
          <p:cNvSpPr>
            <a:spLocks noChangeAspect="1"/>
          </p:cNvSpPr>
          <p:nvPr/>
        </p:nvSpPr>
        <p:spPr>
          <a:xfrm>
            <a:off x="293814" y="5522400"/>
            <a:ext cx="11055027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これを調べることで体に潜むさまざまな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95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C7452B9-7FE6-4F66-6FA3-38A001DD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42FFB5-8927-45CD-9C08-7947DA86B9C5}"/>
              </a:ext>
            </a:extLst>
          </p:cNvPr>
          <p:cNvSpPr>
            <a:spLocks noChangeAspect="1"/>
          </p:cNvSpPr>
          <p:nvPr/>
        </p:nvSpPr>
        <p:spPr>
          <a:xfrm>
            <a:off x="293814" y="5522400"/>
            <a:ext cx="11055027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疾病リスクを評価できるんだ。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9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AC2709D-4AF2-69C7-DC01-CC4C28A26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1224FE-D874-F76C-0079-DD74AF9D1FE3}"/>
              </a:ext>
            </a:extLst>
          </p:cNvPr>
          <p:cNvSpPr>
            <a:spLocks noChangeAspect="1"/>
          </p:cNvSpPr>
          <p:nvPr/>
        </p:nvSpPr>
        <p:spPr>
          <a:xfrm>
            <a:off x="844579" y="5521529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</a:rPr>
              <a:t>そろそろ健康のことを真剣に考える年齢かも</a:t>
            </a:r>
            <a:r>
              <a:rPr lang="en-US" altLang="ja-JP" sz="3200" b="1" dirty="0">
                <a:solidFill>
                  <a:srgbClr val="0070C0"/>
                </a:solidFill>
              </a:rPr>
              <a:t>､､､</a:t>
            </a:r>
            <a:endParaRPr kumimoji="1" lang="en-US" altLang="ja-JP" sz="3200" b="1" dirty="0">
              <a:solidFill>
                <a:srgbClr val="0070C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185186-E110-C0FE-3A42-69BD5396030E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4055429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51AB86-2C61-001A-B0B2-09C4CDE6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DB3D90-593E-E9BA-010D-8F08CEC6825F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この検査で、どこまでわかるの？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7EAEF8-C9EA-DA4C-CC11-25979F926870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79719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D4E5E3-EC60-EFB1-F216-A312F495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430CA5-CAE5-7027-FA2B-7C3233C0D931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そんなに時間かけられないしなぁ。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12F9A70-3BDC-D34D-758E-BA99675E71F5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45461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7120B69-AE94-EBD8-E68C-46AAA17D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51"/>
            <a:ext cx="12253097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580FA32-90C5-5DDB-D213-28BAAEA6D3BC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アミノインデックス</a:t>
            </a:r>
            <a:r>
              <a:rPr lang="en-US" altLang="ja-JP" sz="3600" b="1" dirty="0">
                <a:solidFill>
                  <a:schemeClr val="tx1"/>
                </a:solidFill>
              </a:rPr>
              <a:t>®</a:t>
            </a:r>
            <a:r>
              <a:rPr lang="ja-JP" altLang="en-US" sz="3600" b="1" dirty="0">
                <a:solidFill>
                  <a:schemeClr val="tx1"/>
                </a:solidFill>
              </a:rPr>
              <a:t>におまかせ！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F7ABC4-BE2E-0A3C-6971-F25C727E0546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游ゴシック 本文"/>
              </a:rPr>
              <a:t>アミノイ君</a:t>
            </a:r>
            <a:endParaRPr kumimoji="1" lang="ja-JP" altLang="en-US" sz="3200" b="1" dirty="0">
              <a:solidFill>
                <a:schemeClr val="tx1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3485889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522400"/>
            <a:ext cx="1146981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特徴は</a:t>
            </a:r>
            <a:r>
              <a:rPr lang="en-US" altLang="ja-JP" sz="3600" b="1" dirty="0">
                <a:solidFill>
                  <a:schemeClr val="tx1"/>
                </a:solidFill>
              </a:rPr>
              <a:t>3</a:t>
            </a:r>
            <a:r>
              <a:rPr lang="ja-JP" altLang="en-US" sz="3600" b="1" dirty="0">
                <a:solidFill>
                  <a:schemeClr val="tx1"/>
                </a:solidFill>
              </a:rPr>
              <a:t>つ。 たった</a:t>
            </a:r>
            <a:r>
              <a:rPr lang="en-US" altLang="ja-JP" sz="3600" b="1" dirty="0">
                <a:solidFill>
                  <a:schemeClr val="tx1"/>
                </a:solidFill>
              </a:rPr>
              <a:t>1</a:t>
            </a:r>
            <a:r>
              <a:rPr lang="ja-JP" altLang="en-US" sz="3600" b="1" dirty="0">
                <a:solidFill>
                  <a:schemeClr val="tx1"/>
                </a:solidFill>
              </a:rPr>
              <a:t>回の採血で、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1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522400"/>
            <a:ext cx="1146981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さまざまな疾病リスクの検査ができて、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622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522400"/>
            <a:ext cx="1146981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受診後のフォローも充実しているんだ。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7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8403C2-089E-0267-405C-11AFA4BD1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55C650-0B50-37AF-8DD4-2D0D79BE3341}"/>
              </a:ext>
            </a:extLst>
          </p:cNvPr>
          <p:cNvSpPr>
            <a:spLocks noChangeAspect="1"/>
          </p:cNvSpPr>
          <p:nvPr/>
        </p:nvSpPr>
        <p:spPr>
          <a:xfrm>
            <a:off x="293814" y="5522400"/>
            <a:ext cx="1146981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それでは、一つずつ詳しく説明していくよ。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54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125DCD-1361-AE62-837D-3F803EB2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6C41124-33C4-525B-C55D-794F2B6EADF9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検査方法は、なんと </a:t>
            </a:r>
            <a:r>
              <a:rPr lang="en-US" altLang="ja-JP" sz="3600" b="1" dirty="0">
                <a:solidFill>
                  <a:schemeClr val="tx1"/>
                </a:solidFill>
              </a:rPr>
              <a:t>1</a:t>
            </a:r>
            <a:r>
              <a:rPr lang="ja-JP" altLang="en-US" sz="3600" b="1" dirty="0">
                <a:solidFill>
                  <a:schemeClr val="tx1"/>
                </a:solidFill>
              </a:rPr>
              <a:t>回の採血で</a:t>
            </a:r>
            <a:r>
              <a:rPr lang="en-US" altLang="ja-JP" sz="3600" b="1" dirty="0">
                <a:solidFill>
                  <a:schemeClr val="tx1"/>
                </a:solidFill>
              </a:rPr>
              <a:t>OK</a:t>
            </a:r>
            <a:r>
              <a:rPr lang="ja-JP" altLang="en-US" sz="3600" b="1" dirty="0">
                <a:solidFill>
                  <a:schemeClr val="tx1"/>
                </a:solidFill>
              </a:rPr>
              <a:t>なんだ。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41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F7A430-D956-65DD-0FAF-2E88BCFC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EBA123-89C8-B8F8-7A2B-D3354C9B039C}"/>
              </a:ext>
            </a:extLst>
          </p:cNvPr>
          <p:cNvSpPr>
            <a:spLocks noChangeAspect="1"/>
          </p:cNvSpPr>
          <p:nvPr/>
        </p:nvSpPr>
        <p:spPr>
          <a:xfrm>
            <a:off x="222423" y="5522400"/>
            <a:ext cx="11738474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人間ドックや健康診断のオプション検査としても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63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F7A430-D956-65DD-0FAF-2E88BCFC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EBA123-89C8-B8F8-7A2B-D3354C9B039C}"/>
              </a:ext>
            </a:extLst>
          </p:cNvPr>
          <p:cNvSpPr>
            <a:spLocks noChangeAspect="1"/>
          </p:cNvSpPr>
          <p:nvPr/>
        </p:nvSpPr>
        <p:spPr>
          <a:xfrm>
            <a:off x="222423" y="5522400"/>
            <a:ext cx="11738474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使われているよ。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AC2709D-4AF2-69C7-DC01-CC4C28A26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1224FE-D874-F76C-0079-DD74AF9D1FE3}"/>
              </a:ext>
            </a:extLst>
          </p:cNvPr>
          <p:cNvSpPr>
            <a:spLocks noChangeAspect="1"/>
          </p:cNvSpPr>
          <p:nvPr/>
        </p:nvSpPr>
        <p:spPr>
          <a:xfrm>
            <a:off x="844579" y="5521529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</a:rPr>
              <a:t>最近、病気に</a:t>
            </a:r>
            <a:r>
              <a:rPr lang="ja-JP" altLang="en-US" sz="3200" b="1" dirty="0">
                <a:solidFill>
                  <a:srgbClr val="0070C0"/>
                </a:solidFill>
              </a:rPr>
              <a:t>かかった</a:t>
            </a:r>
            <a:r>
              <a:rPr kumimoji="1" lang="ja-JP" altLang="en-US" sz="3200" b="1" dirty="0">
                <a:solidFill>
                  <a:srgbClr val="0070C0"/>
                </a:solidFill>
              </a:rPr>
              <a:t>同世代の友人もいるし。</a:t>
            </a:r>
            <a:endParaRPr kumimoji="1" lang="en-US" altLang="ja-JP" sz="3200" b="1" dirty="0">
              <a:solidFill>
                <a:srgbClr val="0070C0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185186-E110-C0FE-3A42-69BD5396030E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2985056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943767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具体的には、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265CB-6D2E-8DB7-EC27-4411935CB8C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363011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EA3182-D5C6-065F-5CC3-1B6263D61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23B991-7730-CBAA-9A90-1C5A6BC6BF7A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943767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どんながんが対象なのかしら？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0265CB-6D2E-8DB7-EC27-4411935CB8C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351274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1C2AF61-5AB9-012D-B01E-54CCF0BF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D152F3-73B2-D633-08D0-F63A8EE143D1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919053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まず現在がんである可能性については、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96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1C2AF61-5AB9-012D-B01E-54CCF0BF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D152F3-73B2-D633-08D0-F63A8EE143D1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919053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男性５種、女性６種。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60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そして生活習慣病も！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72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将来、脳卒中・心筋梗塞、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9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糖尿病を発症するリスクから、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69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現在、認知機能が低下している可能性まで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34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評価できるんだ。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59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他にも、健康状態のひとつの指標として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7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4B8F6C-436C-0349-7360-F6DC8752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6518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8089FA-042E-31EE-96B5-35CEFEB0DE1C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家族のためにも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6B14B1-8E60-155A-01B0-23B5F958DB4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643947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たんぱく質のもとになるアミノ酸レベルも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26EF6F-DD4E-4B82-F34C-77029BA5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E1C1348-A5D8-7F40-8E0A-B9AAB85F53AC}"/>
              </a:ext>
            </a:extLst>
          </p:cNvPr>
          <p:cNvSpPr>
            <a:spLocks noChangeAspect="1"/>
          </p:cNvSpPr>
          <p:nvPr/>
        </p:nvSpPr>
        <p:spPr>
          <a:xfrm>
            <a:off x="844579" y="5818962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tx1"/>
                </a:solidFill>
              </a:rPr>
              <a:t>具体的な数値で把握できるんだ</a:t>
            </a:r>
            <a:r>
              <a:rPr lang="ja-JP" altLang="en-US" sz="3600" b="1" dirty="0">
                <a:solidFill>
                  <a:schemeClr val="tx1"/>
                </a:solidFill>
              </a:rPr>
              <a:t>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39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2B6986-AF31-7B44-0549-BC362DC9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6DA7E2-82FA-0512-45D1-0E09290AAC37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たった</a:t>
            </a:r>
            <a:r>
              <a:rPr lang="en-US" altLang="ja-JP" sz="3600" b="1" dirty="0">
                <a:solidFill>
                  <a:srgbClr val="FF0066"/>
                </a:solidFill>
              </a:rPr>
              <a:t>1</a:t>
            </a:r>
            <a:r>
              <a:rPr lang="ja-JP" altLang="en-US" sz="3600" b="1" dirty="0">
                <a:solidFill>
                  <a:srgbClr val="FF0066"/>
                </a:solidFill>
              </a:rPr>
              <a:t>回の検査で、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7DCD55-B8D2-BB27-4BD3-CAFE7C91116F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936489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2B6986-AF31-7B44-0549-BC362DC96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6DA7E2-82FA-0512-45D1-0E09290AAC37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さまざまな疾病リスクがわかるのね。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7DCD55-B8D2-BB27-4BD3-CAFE7C91116F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9713329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E68411-D57C-6960-2604-6BDA2B96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7FFCB9-8594-91C0-B490-976A325AC76D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通常の健康診断にはない検査だし、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E14BD3-68C9-5476-B8FA-FC15DB3B803D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838456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E68411-D57C-6960-2604-6BDA2B96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7FFCB9-8594-91C0-B490-976A325AC76D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今は見えないリスクに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E14BD3-68C9-5476-B8FA-FC15DB3B803D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1854772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E68411-D57C-6960-2604-6BDA2B969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7FFCB9-8594-91C0-B490-976A325AC76D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気づくきっかけになるんだね。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E14BD3-68C9-5476-B8FA-FC15DB3B803D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1171277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108CAE-0DD8-B763-05C4-E429F1D8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B4D8FC-BCE1-87AF-5FF3-11AA92D1E124}"/>
              </a:ext>
            </a:extLst>
          </p:cNvPr>
          <p:cNvSpPr>
            <a:spLocks noChangeAspect="1"/>
          </p:cNvSpPr>
          <p:nvPr/>
        </p:nvSpPr>
        <p:spPr>
          <a:xfrm>
            <a:off x="1054100" y="5806605"/>
            <a:ext cx="1014489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受診後はカラーで見やすい結果報告書、</a:t>
            </a:r>
          </a:p>
        </p:txBody>
      </p:sp>
    </p:spTree>
    <p:extLst>
      <p:ext uri="{BB962C8B-B14F-4D97-AF65-F5344CB8AC3E}">
        <p14:creationId xmlns:p14="http://schemas.microsoft.com/office/powerpoint/2010/main" val="1657176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108CAE-0DD8-B763-05C4-E429F1D8E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B4D8FC-BCE1-87AF-5FF3-11AA92D1E124}"/>
              </a:ext>
            </a:extLst>
          </p:cNvPr>
          <p:cNvSpPr>
            <a:spLocks noChangeAspect="1"/>
          </p:cNvSpPr>
          <p:nvPr/>
        </p:nvSpPr>
        <p:spPr>
          <a:xfrm>
            <a:off x="1023551" y="5806605"/>
            <a:ext cx="1014489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検査後に役に立つ情報が満載の受診者サイトや、</a:t>
            </a:r>
          </a:p>
        </p:txBody>
      </p:sp>
    </p:spTree>
    <p:extLst>
      <p:ext uri="{BB962C8B-B14F-4D97-AF65-F5344CB8AC3E}">
        <p14:creationId xmlns:p14="http://schemas.microsoft.com/office/powerpoint/2010/main" val="41324342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108CAE-0DD8-B763-05C4-E429F1D8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53096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B4D8FC-BCE1-87AF-5FF3-11AA92D1E124}"/>
              </a:ext>
            </a:extLst>
          </p:cNvPr>
          <p:cNvSpPr>
            <a:spLocks noChangeAspect="1"/>
          </p:cNvSpPr>
          <p:nvPr/>
        </p:nvSpPr>
        <p:spPr>
          <a:xfrm>
            <a:off x="1023551" y="5806605"/>
            <a:ext cx="1014489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生活改善をサポートするアプリなど</a:t>
            </a:r>
          </a:p>
        </p:txBody>
      </p:sp>
    </p:spTree>
    <p:extLst>
      <p:ext uri="{BB962C8B-B14F-4D97-AF65-F5344CB8AC3E}">
        <p14:creationId xmlns:p14="http://schemas.microsoft.com/office/powerpoint/2010/main" val="273702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4B8F6C-436C-0349-7360-F6DC8752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6518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48089FA-042E-31EE-96B5-35CEFEB0DE1C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まだまだ元気でいなくちゃいけないし。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6B14B1-8E60-155A-01B0-23B5F958DB4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459510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108CAE-0DD8-B763-05C4-E429F1D8E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53096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B4D8FC-BCE1-87AF-5FF3-11AA92D1E124}"/>
              </a:ext>
            </a:extLst>
          </p:cNvPr>
          <p:cNvSpPr>
            <a:spLocks noChangeAspect="1"/>
          </p:cNvSpPr>
          <p:nvPr/>
        </p:nvSpPr>
        <p:spPr>
          <a:xfrm>
            <a:off x="1054100" y="5806605"/>
            <a:ext cx="10144898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フォローも充実しているよ！</a:t>
            </a:r>
          </a:p>
        </p:txBody>
      </p:sp>
    </p:spTree>
    <p:extLst>
      <p:ext uri="{BB962C8B-B14F-4D97-AF65-F5344CB8AC3E}">
        <p14:creationId xmlns:p14="http://schemas.microsoft.com/office/powerpoint/2010/main" val="2770365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2F45B3-B00E-40CC-5B56-E367FA898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6D4746-D96F-8938-7290-58C0B29998C9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説明はこれで終了。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69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093DE3-0001-DE40-6341-8E8CA695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93610DC-8977-139E-F81B-5480A84CFA64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>
                <a:solidFill>
                  <a:srgbClr val="0070C0"/>
                </a:solidFill>
              </a:rPr>
              <a:t>1</a:t>
            </a:r>
            <a:r>
              <a:rPr lang="ja-JP" altLang="en-US" sz="3600" b="1" dirty="0">
                <a:solidFill>
                  <a:srgbClr val="0070C0"/>
                </a:solidFill>
              </a:rPr>
              <a:t>回の採血で、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1416E4-86A8-8FE8-D19C-56132B7483EB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763862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964D886-0EBE-3B3D-370F-B200740C0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47D06F1-B4B9-BA40-A42B-B5A1896CDD1A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疾病のリスクを評価できるなんて、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3B17A8-CF44-6C31-3ED2-043E81E2F17D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4209600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0C16B62-E722-077A-855A-884134B4E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066E68F-CC3D-66CC-F50D-ED9C947D0568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70C0"/>
                </a:solidFill>
              </a:rPr>
              <a:t>休みがとりづらい僕には助かるよね！</a:t>
            </a:r>
            <a:endParaRPr kumimoji="1" lang="en-US" altLang="ja-JP" sz="3600" b="1" dirty="0">
              <a:solidFill>
                <a:srgbClr val="0070C0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0EE5CF-20A0-FDA5-EBE8-BCA7766B0EF6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</a:p>
        </p:txBody>
      </p:sp>
    </p:spTree>
    <p:extLst>
      <p:ext uri="{BB962C8B-B14F-4D97-AF65-F5344CB8AC3E}">
        <p14:creationId xmlns:p14="http://schemas.microsoft.com/office/powerpoint/2010/main" val="34965376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8EE662-1E68-F23B-A975-01DA8E19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3B9C1E1-7511-11D6-BED2-C44732F71995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早めのリスクに気づけて、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163BE5-2BEF-08DB-A7EA-3E64C9530530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8441422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8EE662-1E68-F23B-A975-01DA8E19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3B9C1E1-7511-11D6-BED2-C44732F71995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生活習慣を見直すきっかけができるから、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163BE5-2BEF-08DB-A7EA-3E64C9530530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14801046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8EE662-1E68-F23B-A975-01DA8E19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8" y="3751"/>
            <a:ext cx="12230441" cy="685049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3B9C1E1-7511-11D6-BED2-C44732F71995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0066"/>
                </a:solidFill>
              </a:rPr>
              <a:t>すぐに始めたいわね！</a:t>
            </a:r>
            <a:endParaRPr kumimoji="1" lang="en-US" altLang="ja-JP" sz="3600" b="1" dirty="0">
              <a:solidFill>
                <a:srgbClr val="FF0066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163BE5-2BEF-08DB-A7EA-3E64C9530530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ja-JP" altLang="en-US" sz="3200" b="1" dirty="0">
              <a:solidFill>
                <a:srgbClr val="FF0066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912362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CB4715-3A34-7AFD-1973-4690EEEE2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191D565-3DB7-DE86-51DA-E9638B63BF42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まずは、検索してみてね！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0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DD1C6C-A3E9-CBB1-80A1-1D7FD7DFB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2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41CFCB7-045D-DA27-462E-0E534F34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391F15-5565-F763-D410-FFF0D98B3EB2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0070C0"/>
                </a:solidFill>
                <a:latin typeface="游ゴシック 本文"/>
              </a:rPr>
              <a:t>でもいったい何を</a:t>
            </a:r>
            <a:r>
              <a:rPr kumimoji="1" lang="ja-JP" altLang="en-US" sz="3600" b="1" dirty="0">
                <a:solidFill>
                  <a:srgbClr val="FF0066"/>
                </a:solidFill>
                <a:latin typeface="游ゴシック 本文"/>
              </a:rPr>
              <a:t>すればいいんだろう</a:t>
            </a:r>
            <a:endParaRPr kumimoji="1" lang="en-US" altLang="ja-JP" sz="3600" b="1" dirty="0">
              <a:solidFill>
                <a:srgbClr val="FF0066"/>
              </a:solidFill>
              <a:latin typeface="游ゴシック 本文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8C3CB2-0C3E-F32D-586D-4C7D836B483A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  <a:r>
              <a:rPr lang="ja-JP" altLang="en-US" sz="3200" b="1" dirty="0">
                <a:solidFill>
                  <a:srgbClr val="0070C0"/>
                </a:solidFill>
                <a:latin typeface="游ゴシック 本文"/>
              </a:rPr>
              <a:t>・</a:t>
            </a:r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en-US" altLang="ja-JP" sz="3200" b="1" dirty="0">
              <a:solidFill>
                <a:srgbClr val="FF0066"/>
              </a:solidFill>
              <a:latin typeface="游ゴシック 本文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4E7797-E0E7-1DA8-4463-1CAEAB48CEAE}"/>
              </a:ext>
            </a:extLst>
          </p:cNvPr>
          <p:cNvSpPr/>
          <p:nvPr/>
        </p:nvSpPr>
        <p:spPr>
          <a:xfrm>
            <a:off x="293814" y="4770783"/>
            <a:ext cx="1150674" cy="7507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b="1" dirty="0">
              <a:solidFill>
                <a:srgbClr val="FF0066"/>
              </a:solidFill>
              <a:latin typeface="游ゴシック 本文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60842EC-BAE2-A8F4-5655-8CEBC5C454A9}"/>
              </a:ext>
            </a:extLst>
          </p:cNvPr>
          <p:cNvCxnSpPr>
            <a:cxnSpLocks/>
          </p:cNvCxnSpPr>
          <p:nvPr/>
        </p:nvCxnSpPr>
        <p:spPr>
          <a:xfrm flipH="1">
            <a:off x="1444488" y="4788694"/>
            <a:ext cx="931" cy="711994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8308087-7ADA-BC54-2C93-3FB232ACF741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5012362" cy="93566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solidFill>
                  <a:srgbClr val="FF0066"/>
                </a:solidFill>
                <a:latin typeface="游ゴシック 本文"/>
              </a:rPr>
              <a:t> 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A42CD6-8427-04DC-F4E4-445A1B22B2AD}"/>
              </a:ext>
            </a:extLst>
          </p:cNvPr>
          <p:cNvSpPr/>
          <p:nvPr/>
        </p:nvSpPr>
        <p:spPr>
          <a:xfrm>
            <a:off x="5827562" y="5542853"/>
            <a:ext cx="58757" cy="894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491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3ECBEA-E3D5-280E-A862-469908A0B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4679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6F6742-7A1A-9837-D279-DDEAC58B44F0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アミノインデックス</a:t>
            </a:r>
            <a:r>
              <a:rPr lang="en-US" altLang="ja-JP" sz="3600" b="1" dirty="0">
                <a:solidFill>
                  <a:schemeClr val="tx1"/>
                </a:solidFill>
              </a:rPr>
              <a:t>®</a:t>
            </a:r>
            <a:r>
              <a:rPr lang="ja-JP" altLang="en-US" sz="3600" b="1" dirty="0">
                <a:solidFill>
                  <a:schemeClr val="tx1"/>
                </a:solidFill>
              </a:rPr>
              <a:t>があるよ！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0E9892A-67C6-2D97-4EAA-CD7624E6D481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chemeClr val="tx1"/>
                </a:solidFill>
                <a:latin typeface="游ゴシック 本文"/>
              </a:rPr>
              <a:t>アミノイ君</a:t>
            </a:r>
            <a:endParaRPr kumimoji="1" lang="ja-JP" altLang="en-US" sz="3200" b="1" dirty="0">
              <a:solidFill>
                <a:schemeClr val="tx1"/>
              </a:solidFill>
              <a:latin typeface="游ゴシック 本文"/>
            </a:endParaRPr>
          </a:p>
        </p:txBody>
      </p:sp>
    </p:spTree>
    <p:extLst>
      <p:ext uri="{BB962C8B-B14F-4D97-AF65-F5344CB8AC3E}">
        <p14:creationId xmlns:p14="http://schemas.microsoft.com/office/powerpoint/2010/main" val="7411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41CFCB7-045D-DA27-462E-0E534F34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38"/>
            <a:ext cx="12253098" cy="685152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391F15-5565-F763-D410-FFF0D98B3EB2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0070C0"/>
                </a:solidFill>
                <a:latin typeface="游ゴシック 本文"/>
              </a:rPr>
              <a:t>アミノイン</a:t>
            </a:r>
            <a:r>
              <a:rPr kumimoji="1" lang="ja-JP" altLang="en-US" sz="3600" b="1" dirty="0">
                <a:solidFill>
                  <a:srgbClr val="FF0066"/>
                </a:solidFill>
                <a:latin typeface="游ゴシック 本文"/>
              </a:rPr>
              <a:t>デックス？</a:t>
            </a:r>
            <a:endParaRPr kumimoji="1" lang="en-US" altLang="ja-JP" sz="3600" b="1" dirty="0">
              <a:solidFill>
                <a:srgbClr val="FF0066"/>
              </a:solidFill>
              <a:latin typeface="游ゴシック 本文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8C3CB2-0C3E-F32D-586D-4C7D836B483A}"/>
              </a:ext>
            </a:extLst>
          </p:cNvPr>
          <p:cNvSpPr/>
          <p:nvPr/>
        </p:nvSpPr>
        <p:spPr>
          <a:xfrm>
            <a:off x="293814" y="4770783"/>
            <a:ext cx="2502395" cy="75074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游ゴシック 本文"/>
              </a:rPr>
              <a:t>夫</a:t>
            </a:r>
            <a:r>
              <a:rPr lang="ja-JP" altLang="en-US" sz="3200" b="1" dirty="0">
                <a:solidFill>
                  <a:srgbClr val="0070C0"/>
                </a:solidFill>
                <a:latin typeface="游ゴシック 本文"/>
              </a:rPr>
              <a:t>・</a:t>
            </a:r>
            <a:r>
              <a:rPr lang="ja-JP" altLang="en-US" sz="3200" b="1" dirty="0">
                <a:solidFill>
                  <a:srgbClr val="FF0066"/>
                </a:solidFill>
                <a:latin typeface="游ゴシック 本文"/>
              </a:rPr>
              <a:t>妻</a:t>
            </a:r>
            <a:endParaRPr kumimoji="1" lang="en-US" altLang="ja-JP" sz="3200" b="1" dirty="0">
              <a:solidFill>
                <a:srgbClr val="FF0066"/>
              </a:solidFill>
              <a:latin typeface="游ゴシック 本文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4E7797-E0E7-1DA8-4463-1CAEAB48CEAE}"/>
              </a:ext>
            </a:extLst>
          </p:cNvPr>
          <p:cNvSpPr/>
          <p:nvPr/>
        </p:nvSpPr>
        <p:spPr>
          <a:xfrm>
            <a:off x="293814" y="4770783"/>
            <a:ext cx="1150674" cy="7507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3200" b="1" dirty="0">
              <a:solidFill>
                <a:srgbClr val="FF0066"/>
              </a:solidFill>
              <a:latin typeface="游ゴシック 本文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60842EC-BAE2-A8F4-5655-8CEBC5C454A9}"/>
              </a:ext>
            </a:extLst>
          </p:cNvPr>
          <p:cNvCxnSpPr>
            <a:cxnSpLocks/>
          </p:cNvCxnSpPr>
          <p:nvPr/>
        </p:nvCxnSpPr>
        <p:spPr>
          <a:xfrm flipH="1">
            <a:off x="1444488" y="4788694"/>
            <a:ext cx="931" cy="711994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8308087-7ADA-BC54-2C93-3FB232ACF741}"/>
              </a:ext>
            </a:extLst>
          </p:cNvPr>
          <p:cNvSpPr>
            <a:spLocks noChangeAspect="1"/>
          </p:cNvSpPr>
          <p:nvPr/>
        </p:nvSpPr>
        <p:spPr>
          <a:xfrm>
            <a:off x="844579" y="5522400"/>
            <a:ext cx="5251422" cy="93566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solidFill>
                  <a:srgbClr val="FF0066"/>
                </a:solidFill>
                <a:latin typeface="游ゴシック 本文"/>
              </a:rPr>
              <a:t> 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A42CD6-8427-04DC-F4E4-445A1B22B2AD}"/>
              </a:ext>
            </a:extLst>
          </p:cNvPr>
          <p:cNvSpPr/>
          <p:nvPr/>
        </p:nvSpPr>
        <p:spPr>
          <a:xfrm>
            <a:off x="6066620" y="5542853"/>
            <a:ext cx="58757" cy="8947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075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2D48B0C-4D52-EE2B-C1DA-DC80480F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53098" cy="685799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5D7FE8-BBBD-7556-DE10-A26D48CD280E}"/>
              </a:ext>
            </a:extLst>
          </p:cNvPr>
          <p:cNvSpPr>
            <a:spLocks noChangeAspect="1"/>
          </p:cNvSpPr>
          <p:nvPr/>
        </p:nvSpPr>
        <p:spPr>
          <a:xfrm>
            <a:off x="846000" y="5522400"/>
            <a:ext cx="10502841" cy="9356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味の素</a:t>
            </a:r>
            <a:r>
              <a:rPr lang="en-US" altLang="ja-JP" sz="3600" b="1" dirty="0">
                <a:solidFill>
                  <a:schemeClr val="tx1"/>
                </a:solidFill>
              </a:rPr>
              <a:t>(</a:t>
            </a:r>
            <a:r>
              <a:rPr lang="ja-JP" altLang="en-US" sz="3600" b="1" dirty="0">
                <a:solidFill>
                  <a:schemeClr val="tx1"/>
                </a:solidFill>
              </a:rPr>
              <a:t>株</a:t>
            </a:r>
            <a:r>
              <a:rPr lang="en-US" altLang="ja-JP" sz="3600" b="1" dirty="0">
                <a:solidFill>
                  <a:schemeClr val="tx1"/>
                </a:solidFill>
              </a:rPr>
              <a:t>)</a:t>
            </a:r>
            <a:r>
              <a:rPr lang="ja-JP" altLang="en-US" sz="3600" b="1" dirty="0">
                <a:solidFill>
                  <a:schemeClr val="tx1"/>
                </a:solidFill>
              </a:rPr>
              <a:t>が開発した現在や将来の</a:t>
            </a:r>
            <a:endParaRPr kumimoji="1" lang="en-US" altLang="ja-JP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47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485</Words>
  <Application>Microsoft Office PowerPoint</Application>
  <PresentationFormat>ワイド画面</PresentationFormat>
  <Paragraphs>82</Paragraphs>
  <Slides>59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4" baseType="lpstr">
      <vt:lpstr>游ゴシック</vt:lpstr>
      <vt:lpstr>游ゴシック Light</vt:lpstr>
      <vt:lpstr>游ゴシック 本文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kubo</dc:creator>
  <cp:lastModifiedBy>Shinsuke Asano</cp:lastModifiedBy>
  <cp:revision>16</cp:revision>
  <dcterms:created xsi:type="dcterms:W3CDTF">2023-09-07T08:19:25Z</dcterms:created>
  <dcterms:modified xsi:type="dcterms:W3CDTF">2023-10-06T08:09:31Z</dcterms:modified>
</cp:coreProperties>
</file>