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Lst>
  <p:notesMasterIdLst>
    <p:notesMasterId r:id="rId9"/>
  </p:notesMasterIdLst>
  <p:sldIdLst>
    <p:sldId id="264" r:id="rId2"/>
    <p:sldId id="263" r:id="rId3"/>
    <p:sldId id="257" r:id="rId4"/>
    <p:sldId id="258" r:id="rId5"/>
    <p:sldId id="259" r:id="rId6"/>
    <p:sldId id="261" r:id="rId7"/>
    <p:sldId id="262" r:id="rId8"/>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46990B-1260-DABE-9316-69AA1F275A98}" name="mariko takasu" initials="mt" userId="excXixQvN10fh4Vrqu/gObJyhT0LKbD1AF+wQnBaTkw=" providerId="None"/>
  <p188:author id="{65A4AF50-3A97-61AD-5FF3-E00CCCA08E9B}" name="Seiichi Saiki" initials="SS" userId="S::seiichi_saiki@ajinomoto.com::6d834674-d48a-4048-9b88-ae29e0218e68" providerId="AD"/>
  <p188:author id="{514FC163-B01A-C0F2-E771-D97EC8D35A4B}" name="yuri ooba" initials="yo" userId="3XZaEDQ8qvRqubmo8yU3t99+Kox4Fc3ruVVl50AV01U=" providerId="None"/>
  <p188:author id="{8175C199-8698-7A69-D6E7-945ADA5E5A13}" name="seiichi saiki" initials="ss" userId="TAQSDCrZbuAm3N4RMKQJNm3loPSTjCzNssyfD5pOtQU="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B230BD-509F-4D12-A384-CB04E0260FED}" v="1" dt="2022-07-25T07:19:18.793"/>
    <p1510:client id="{5EFEF69C-A467-4408-9CD0-9310EFFEF279}" v="3" dt="2022-07-22T00:50:08.713"/>
    <p1510:client id="{7C2EA7DA-16BB-4372-8376-1A5EC7E70387}" v="12" dt="2022-07-22T01:01:47.086"/>
    <p1510:client id="{C06ECD04-9074-417C-9A6F-14C27D25C0FA}" v="5" dt="2022-07-28T06:33:17.684"/>
    <p1510:client id="{CD3D7D9F-7381-400D-AD95-FE409D9AC7AF}" v="7" dt="2022-07-25T07:08:24.064"/>
    <p1510:client id="{D83C6612-2660-4807-8CAE-970DC7AA12ED}" v="1" dt="2022-07-22T07:26:38.657"/>
    <p1510:client id="{E16ADB8A-1000-45D7-A8E1-6CBB6E25DF5E}" v="8" dt="2022-07-29T00:24:35.006"/>
    <p1510:client id="{ED97DDE2-181A-4134-8214-D6F9BD9FDBF7}" v="4" dt="2022-07-28T06:38:08.4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259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ko takasu" userId="excXixQvN10fh4Vrqu/gObJyhT0LKbD1AF+wQnBaTkw=" providerId="None" clId="Web-{ED97DDE2-181A-4134-8214-D6F9BD9FDBF7}"/>
    <pc:docChg chg="">
      <pc:chgData name="mariko takasu" userId="excXixQvN10fh4Vrqu/gObJyhT0LKbD1AF+wQnBaTkw=" providerId="None" clId="Web-{ED97DDE2-181A-4134-8214-D6F9BD9FDBF7}" dt="2022-07-28T06:38:08.465" v="3"/>
      <pc:docMkLst>
        <pc:docMk/>
      </pc:docMkLst>
      <pc:sldChg chg="modCm">
        <pc:chgData name="mariko takasu" userId="excXixQvN10fh4Vrqu/gObJyhT0LKbD1AF+wQnBaTkw=" providerId="None" clId="Web-{ED97DDE2-181A-4134-8214-D6F9BD9FDBF7}" dt="2022-07-28T06:38:08.465" v="3"/>
        <pc:sldMkLst>
          <pc:docMk/>
          <pc:sldMk cId="1587208497" sldId="258"/>
        </pc:sldMkLst>
      </pc:sldChg>
      <pc:sldChg chg="modCm">
        <pc:chgData name="mariko takasu" userId="excXixQvN10fh4Vrqu/gObJyhT0LKbD1AF+wQnBaTkw=" providerId="None" clId="Web-{ED97DDE2-181A-4134-8214-D6F9BD9FDBF7}" dt="2022-07-28T06:37:27.417" v="2"/>
        <pc:sldMkLst>
          <pc:docMk/>
          <pc:sldMk cId="2811142798" sldId="263"/>
        </pc:sldMkLst>
      </pc:sldChg>
    </pc:docChg>
  </pc:docChgLst>
  <pc:docChgLst>
    <pc:chgData name="yuri ooba" userId="3XZaEDQ8qvRqubmo8yU3t99+Kox4Fc3ruVVl50AV01U=" providerId="None" clId="Web-{C06ECD04-9074-417C-9A6F-14C27D25C0FA}"/>
    <pc:docChg chg="">
      <pc:chgData name="yuri ooba" userId="3XZaEDQ8qvRqubmo8yU3t99+Kox4Fc3ruVVl50AV01U=" providerId="None" clId="Web-{C06ECD04-9074-417C-9A6F-14C27D25C0FA}" dt="2022-07-28T06:33:17.684" v="4"/>
      <pc:docMkLst>
        <pc:docMk/>
      </pc:docMkLst>
      <pc:sldChg chg="modCm">
        <pc:chgData name="yuri ooba" userId="3XZaEDQ8qvRqubmo8yU3t99+Kox4Fc3ruVVl50AV01U=" providerId="None" clId="Web-{C06ECD04-9074-417C-9A6F-14C27D25C0FA}" dt="2022-07-28T06:20:14.743" v="1"/>
        <pc:sldMkLst>
          <pc:docMk/>
          <pc:sldMk cId="4273771303" sldId="257"/>
        </pc:sldMkLst>
      </pc:sldChg>
      <pc:sldChg chg="modCm">
        <pc:chgData name="yuri ooba" userId="3XZaEDQ8qvRqubmo8yU3t99+Kox4Fc3ruVVl50AV01U=" providerId="None" clId="Web-{C06ECD04-9074-417C-9A6F-14C27D25C0FA}" dt="2022-07-28T06:33:17.684" v="4"/>
        <pc:sldMkLst>
          <pc:docMk/>
          <pc:sldMk cId="3310976952" sldId="259"/>
        </pc:sldMkLst>
      </pc:sldChg>
      <pc:sldChg chg="modCm">
        <pc:chgData name="yuri ooba" userId="3XZaEDQ8qvRqubmo8yU3t99+Kox4Fc3ruVVl50AV01U=" providerId="None" clId="Web-{C06ECD04-9074-417C-9A6F-14C27D25C0FA}" dt="2022-07-28T06:21:16.745" v="3"/>
        <pc:sldMkLst>
          <pc:docMk/>
          <pc:sldMk cId="1226449484" sldId="261"/>
        </pc:sldMkLst>
      </pc:sldChg>
      <pc:sldChg chg="modCm">
        <pc:chgData name="yuri ooba" userId="3XZaEDQ8qvRqubmo8yU3t99+Kox4Fc3ruVVl50AV01U=" providerId="None" clId="Web-{C06ECD04-9074-417C-9A6F-14C27D25C0FA}" dt="2022-07-28T06:19:59.118" v="0"/>
        <pc:sldMkLst>
          <pc:docMk/>
          <pc:sldMk cId="2811142798" sldId="263"/>
        </pc:sldMkLst>
      </pc:sldChg>
    </pc:docChg>
  </pc:docChgLst>
  <pc:docChgLst>
    <pc:chgData name="seiichi saiki" userId="TAQSDCrZbuAm3N4RMKQJNm3loPSTjCzNssyfD5pOtQU=" providerId="None" clId="Web-{E16ADB8A-1000-45D7-A8E1-6CBB6E25DF5E}"/>
    <pc:docChg chg="mod modSld">
      <pc:chgData name="seiichi saiki" userId="TAQSDCrZbuAm3N4RMKQJNm3loPSTjCzNssyfD5pOtQU=" providerId="None" clId="Web-{E16ADB8A-1000-45D7-A8E1-6CBB6E25DF5E}" dt="2022-07-29T00:24:35.006" v="6" actId="20577"/>
      <pc:docMkLst>
        <pc:docMk/>
      </pc:docMkLst>
      <pc:sldChg chg="modSp modCm">
        <pc:chgData name="seiichi saiki" userId="TAQSDCrZbuAm3N4RMKQJNm3loPSTjCzNssyfD5pOtQU=" providerId="None" clId="Web-{E16ADB8A-1000-45D7-A8E1-6CBB6E25DF5E}" dt="2022-07-29T00:24:35.006" v="6" actId="20577"/>
        <pc:sldMkLst>
          <pc:docMk/>
          <pc:sldMk cId="3310976952" sldId="259"/>
        </pc:sldMkLst>
        <pc:spChg chg="mod">
          <ac:chgData name="seiichi saiki" userId="TAQSDCrZbuAm3N4RMKQJNm3loPSTjCzNssyfD5pOtQU=" providerId="None" clId="Web-{E16ADB8A-1000-45D7-A8E1-6CBB6E25DF5E}" dt="2022-07-29T00:24:35.006" v="6" actId="20577"/>
          <ac:spMkLst>
            <pc:docMk/>
            <pc:sldMk cId="3310976952" sldId="259"/>
            <ac:spMk id="4" creationId="{00000000-0000-0000-0000-000000000000}"/>
          </ac:spMkLst>
        </pc:spChg>
      </pc:sldChg>
    </pc:docChg>
  </pc:docChgLst>
  <pc:docChgLst>
    <pc:chgData name="mariko takasu" userId="excXixQvN10fh4Vrqu/gObJyhT0LKbD1AF+wQnBaTkw=" providerId="None" clId="Web-{5EFEF69C-A467-4408-9CD0-9310EFFEF279}"/>
    <pc:docChg chg="mod modSld">
      <pc:chgData name="mariko takasu" userId="excXixQvN10fh4Vrqu/gObJyhT0LKbD1AF+wQnBaTkw=" providerId="None" clId="Web-{5EFEF69C-A467-4408-9CD0-9310EFFEF279}" dt="2022-07-22T00:50:08.713" v="2"/>
      <pc:docMkLst>
        <pc:docMk/>
      </pc:docMkLst>
      <pc:sldChg chg="modSp addCm">
        <pc:chgData name="mariko takasu" userId="excXixQvN10fh4Vrqu/gObJyhT0LKbD1AF+wQnBaTkw=" providerId="None" clId="Web-{5EFEF69C-A467-4408-9CD0-9310EFFEF279}" dt="2022-07-22T00:50:08.713" v="2"/>
        <pc:sldMkLst>
          <pc:docMk/>
          <pc:sldMk cId="2811142798" sldId="263"/>
        </pc:sldMkLst>
        <pc:spChg chg="mod">
          <ac:chgData name="mariko takasu" userId="excXixQvN10fh4Vrqu/gObJyhT0LKbD1AF+wQnBaTkw=" providerId="None" clId="Web-{5EFEF69C-A467-4408-9CD0-9310EFFEF279}" dt="2022-07-22T00:49:16.962" v="0" actId="14100"/>
          <ac:spMkLst>
            <pc:docMk/>
            <pc:sldMk cId="2811142798" sldId="263"/>
            <ac:spMk id="10" creationId="{4293D930-6D36-4422-9293-1857114809AD}"/>
          </ac:spMkLst>
        </pc:spChg>
      </pc:sldChg>
    </pc:docChg>
  </pc:docChgLst>
  <pc:docChgLst>
    <pc:chgData name="mariko takasu" userId="excXixQvN10fh4Vrqu/gObJyhT0LKbD1AF+wQnBaTkw=" providerId="None" clId="Web-{7C2EA7DA-16BB-4372-8376-1A5EC7E70387}"/>
    <pc:docChg chg="modSld">
      <pc:chgData name="mariko takasu" userId="excXixQvN10fh4Vrqu/gObJyhT0LKbD1AF+wQnBaTkw=" providerId="None" clId="Web-{7C2EA7DA-16BB-4372-8376-1A5EC7E70387}" dt="2022-07-22T01:01:47.086" v="7"/>
      <pc:docMkLst>
        <pc:docMk/>
      </pc:docMkLst>
      <pc:sldChg chg="modSp">
        <pc:chgData name="mariko takasu" userId="excXixQvN10fh4Vrqu/gObJyhT0LKbD1AF+wQnBaTkw=" providerId="None" clId="Web-{7C2EA7DA-16BB-4372-8376-1A5EC7E70387}" dt="2022-07-22T00:58:03.097" v="6"/>
        <pc:sldMkLst>
          <pc:docMk/>
          <pc:sldMk cId="4273771303" sldId="257"/>
        </pc:sldMkLst>
        <pc:graphicFrameChg chg="mod modGraphic">
          <ac:chgData name="mariko takasu" userId="excXixQvN10fh4Vrqu/gObJyhT0LKbD1AF+wQnBaTkw=" providerId="None" clId="Web-{7C2EA7DA-16BB-4372-8376-1A5EC7E70387}" dt="2022-07-22T00:58:03.097" v="6"/>
          <ac:graphicFrameMkLst>
            <pc:docMk/>
            <pc:sldMk cId="4273771303" sldId="257"/>
            <ac:graphicFrameMk id="6" creationId="{00000000-0000-0000-0000-000000000000}"/>
          </ac:graphicFrameMkLst>
        </pc:graphicFrameChg>
      </pc:sldChg>
      <pc:sldChg chg="addCm">
        <pc:chgData name="mariko takasu" userId="excXixQvN10fh4Vrqu/gObJyhT0LKbD1AF+wQnBaTkw=" providerId="None" clId="Web-{7C2EA7DA-16BB-4372-8376-1A5EC7E70387}" dt="2022-07-22T01:01:47.086" v="7"/>
        <pc:sldMkLst>
          <pc:docMk/>
          <pc:sldMk cId="1587208497" sldId="258"/>
        </pc:sldMkLst>
      </pc:sldChg>
      <pc:sldChg chg="addCm">
        <pc:chgData name="mariko takasu" userId="excXixQvN10fh4Vrqu/gObJyhT0LKbD1AF+wQnBaTkw=" providerId="None" clId="Web-{7C2EA7DA-16BB-4372-8376-1A5EC7E70387}" dt="2022-07-22T00:55:38.156" v="0"/>
        <pc:sldMkLst>
          <pc:docMk/>
          <pc:sldMk cId="2811142798" sldId="263"/>
        </pc:sldMkLst>
      </pc:sldChg>
    </pc:docChg>
  </pc:docChgLst>
  <pc:docChgLst>
    <pc:chgData name="mariko takasu" userId="excXixQvN10fh4Vrqu/gObJyhT0LKbD1AF+wQnBaTkw=" providerId="None" clId="Web-{D83C6612-2660-4807-8CAE-970DC7AA12ED}"/>
    <pc:docChg chg="">
      <pc:chgData name="mariko takasu" userId="excXixQvN10fh4Vrqu/gObJyhT0LKbD1AF+wQnBaTkw=" providerId="None" clId="Web-{D83C6612-2660-4807-8CAE-970DC7AA12ED}" dt="2022-07-22T07:26:38.657" v="0"/>
      <pc:docMkLst>
        <pc:docMk/>
      </pc:docMkLst>
      <pc:sldChg chg="addCm">
        <pc:chgData name="mariko takasu" userId="excXixQvN10fh4Vrqu/gObJyhT0LKbD1AF+wQnBaTkw=" providerId="None" clId="Web-{D83C6612-2660-4807-8CAE-970DC7AA12ED}" dt="2022-07-22T07:26:38.657" v="0"/>
        <pc:sldMkLst>
          <pc:docMk/>
          <pc:sldMk cId="2811142798" sldId="263"/>
        </pc:sldMkLst>
      </pc:sldChg>
    </pc:docChg>
  </pc:docChgLst>
  <pc:docChgLst>
    <pc:chgData name="yuri ooba" userId="3XZaEDQ8qvRqubmo8yU3t99+Kox4Fc3ruVVl50AV01U=" providerId="None" clId="Web-{CD3D7D9F-7381-400D-AD95-FE409D9AC7AF}"/>
    <pc:docChg chg="mod">
      <pc:chgData name="yuri ooba" userId="3XZaEDQ8qvRqubmo8yU3t99+Kox4Fc3ruVVl50AV01U=" providerId="None" clId="Web-{CD3D7D9F-7381-400D-AD95-FE409D9AC7AF}" dt="2022-07-25T07:08:24.064" v="6"/>
      <pc:docMkLst>
        <pc:docMk/>
      </pc:docMkLst>
      <pc:sldChg chg="addCm delCm">
        <pc:chgData name="yuri ooba" userId="3XZaEDQ8qvRqubmo8yU3t99+Kox4Fc3ruVVl50AV01U=" providerId="None" clId="Web-{CD3D7D9F-7381-400D-AD95-FE409D9AC7AF}" dt="2022-07-25T06:48:39.882" v="5"/>
        <pc:sldMkLst>
          <pc:docMk/>
          <pc:sldMk cId="4273771303" sldId="257"/>
        </pc:sldMkLst>
      </pc:sldChg>
      <pc:sldChg chg="addCm">
        <pc:chgData name="yuri ooba" userId="3XZaEDQ8qvRqubmo8yU3t99+Kox4Fc3ruVVl50AV01U=" providerId="None" clId="Web-{CD3D7D9F-7381-400D-AD95-FE409D9AC7AF}" dt="2022-07-25T07:08:24.064" v="6"/>
        <pc:sldMkLst>
          <pc:docMk/>
          <pc:sldMk cId="3310976952" sldId="259"/>
        </pc:sldMkLst>
      </pc:sldChg>
      <pc:sldChg chg="addCm">
        <pc:chgData name="yuri ooba" userId="3XZaEDQ8qvRqubmo8yU3t99+Kox4Fc3ruVVl50AV01U=" providerId="None" clId="Web-{CD3D7D9F-7381-400D-AD95-FE409D9AC7AF}" dt="2022-07-25T06:40:32.403" v="1"/>
        <pc:sldMkLst>
          <pc:docMk/>
          <pc:sldMk cId="1226449484" sldId="261"/>
        </pc:sldMkLst>
      </pc:sldChg>
      <pc:sldChg chg="addCm">
        <pc:chgData name="yuri ooba" userId="3XZaEDQ8qvRqubmo8yU3t99+Kox4Fc3ruVVl50AV01U=" providerId="None" clId="Web-{CD3D7D9F-7381-400D-AD95-FE409D9AC7AF}" dt="2022-07-25T06:46:41.395" v="2"/>
        <pc:sldMkLst>
          <pc:docMk/>
          <pc:sldMk cId="2811142798" sldId="263"/>
        </pc:sldMkLst>
      </pc:sldChg>
    </pc:docChg>
  </pc:docChgLst>
  <pc:docChgLst>
    <pc:chgData name="yuri ooba" userId="3XZaEDQ8qvRqubmo8yU3t99+Kox4Fc3ruVVl50AV01U=" providerId="None" clId="Web-{44B230BD-509F-4D12-A384-CB04E0260FED}"/>
    <pc:docChg chg="">
      <pc:chgData name="yuri ooba" userId="3XZaEDQ8qvRqubmo8yU3t99+Kox4Fc3ruVVl50AV01U=" providerId="None" clId="Web-{44B230BD-509F-4D12-A384-CB04E0260FED}" dt="2022-07-25T07:19:18.793" v="0"/>
      <pc:docMkLst>
        <pc:docMk/>
      </pc:docMkLst>
      <pc:sldChg chg="addCm">
        <pc:chgData name="yuri ooba" userId="3XZaEDQ8qvRqubmo8yU3t99+Kox4Fc3ruVVl50AV01U=" providerId="None" clId="Web-{44B230BD-509F-4D12-A384-CB04E0260FED}" dt="2022-07-25T07:19:18.793" v="0"/>
        <pc:sldMkLst>
          <pc:docMk/>
          <pc:sldMk cId="2028986431"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A1B75CD-1DD1-4D90-A161-8631FF0806AB}" type="datetimeFigureOut">
              <a:rPr kumimoji="1" lang="ja-JP" altLang="en-US" smtClean="0"/>
              <a:t>2022/7/29</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3181914F-D5EB-4BC4-ADDF-842AD3320DF4}" type="slidenum">
              <a:rPr kumimoji="1" lang="ja-JP" altLang="en-US" smtClean="0"/>
              <a:t>‹#›</a:t>
            </a:fld>
            <a:endParaRPr kumimoji="1" lang="ja-JP" altLang="en-US"/>
          </a:p>
        </p:txBody>
      </p:sp>
    </p:spTree>
    <p:extLst>
      <p:ext uri="{BB962C8B-B14F-4D97-AF65-F5344CB8AC3E}">
        <p14:creationId xmlns:p14="http://schemas.microsoft.com/office/powerpoint/2010/main" val="28898194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0E2375A-15AD-49C3-86FA-DCBF38DCA947}"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918303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2255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30920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43466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67523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58277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4553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44752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3526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83574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2100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59101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25FA3D75-43A9-44CE-8977-8446B3564E90}" type="datetimeFigureOut">
              <a:rPr lang="ja-JP" altLang="en-US" smtClean="0">
                <a:solidFill>
                  <a:prstClr val="black">
                    <a:tint val="75000"/>
                  </a:prstClr>
                </a:solidFill>
              </a:rPr>
              <a:pPr/>
              <a:t>2022/7/29</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CFE4E76-377E-4015-B75F-CB4B01F6E6D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696870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A2463010-DAEA-437A-A0BB-9FAE4A5461F4}"/>
              </a:ext>
            </a:extLst>
          </p:cNvPr>
          <p:cNvPicPr>
            <a:picLocks noChangeAspect="1"/>
          </p:cNvPicPr>
          <p:nvPr/>
        </p:nvPicPr>
        <p:blipFill>
          <a:blip r:embed="rId2"/>
          <a:stretch>
            <a:fillRect/>
          </a:stretch>
        </p:blipFill>
        <p:spPr>
          <a:xfrm>
            <a:off x="4915509" y="7009294"/>
            <a:ext cx="1817008" cy="2624567"/>
          </a:xfrm>
          <a:prstGeom prst="rect">
            <a:avLst/>
          </a:prstGeom>
          <a:ln>
            <a:solidFill>
              <a:schemeClr val="tx1"/>
            </a:solidFill>
          </a:ln>
        </p:spPr>
      </p:pic>
      <p:pic>
        <p:nvPicPr>
          <p:cNvPr id="7" name="図 6">
            <a:extLst>
              <a:ext uri="{FF2B5EF4-FFF2-40B4-BE49-F238E27FC236}">
                <a16:creationId xmlns:a16="http://schemas.microsoft.com/office/drawing/2014/main" id="{980169F9-677F-4E9B-A4D2-2FD6CBABC73C}"/>
              </a:ext>
            </a:extLst>
          </p:cNvPr>
          <p:cNvPicPr>
            <a:picLocks noChangeAspect="1"/>
          </p:cNvPicPr>
          <p:nvPr/>
        </p:nvPicPr>
        <p:blipFill>
          <a:blip r:embed="rId3"/>
          <a:stretch>
            <a:fillRect/>
          </a:stretch>
        </p:blipFill>
        <p:spPr>
          <a:xfrm>
            <a:off x="4320722" y="6971194"/>
            <a:ext cx="1817008" cy="2624567"/>
          </a:xfrm>
          <a:prstGeom prst="rect">
            <a:avLst/>
          </a:prstGeom>
          <a:ln>
            <a:solidFill>
              <a:schemeClr val="tx1"/>
            </a:solidFill>
          </a:ln>
        </p:spPr>
      </p:pic>
      <p:pic>
        <p:nvPicPr>
          <p:cNvPr id="6" name="図 5">
            <a:extLst>
              <a:ext uri="{FF2B5EF4-FFF2-40B4-BE49-F238E27FC236}">
                <a16:creationId xmlns:a16="http://schemas.microsoft.com/office/drawing/2014/main" id="{1F38883D-17B8-4620-B207-7A1B2B27AD0C}"/>
              </a:ext>
            </a:extLst>
          </p:cNvPr>
          <p:cNvPicPr>
            <a:picLocks noChangeAspect="1"/>
          </p:cNvPicPr>
          <p:nvPr/>
        </p:nvPicPr>
        <p:blipFill>
          <a:blip r:embed="rId4"/>
          <a:stretch>
            <a:fillRect/>
          </a:stretch>
        </p:blipFill>
        <p:spPr>
          <a:xfrm>
            <a:off x="3725935" y="6933094"/>
            <a:ext cx="1817008" cy="2624567"/>
          </a:xfrm>
          <a:prstGeom prst="rect">
            <a:avLst/>
          </a:prstGeom>
          <a:ln>
            <a:solidFill>
              <a:schemeClr val="tx1"/>
            </a:solidFill>
          </a:ln>
        </p:spPr>
      </p:pic>
      <p:sp>
        <p:nvSpPr>
          <p:cNvPr id="2" name="タイトル 1">
            <a:extLst>
              <a:ext uri="{FF2B5EF4-FFF2-40B4-BE49-F238E27FC236}">
                <a16:creationId xmlns:a16="http://schemas.microsoft.com/office/drawing/2014/main" id="{249F9E6A-CBD5-4E42-A231-AD81991E2D32}"/>
              </a:ext>
            </a:extLst>
          </p:cNvPr>
          <p:cNvSpPr>
            <a:spLocks noGrp="1"/>
          </p:cNvSpPr>
          <p:nvPr>
            <p:ph type="title"/>
          </p:nvPr>
        </p:nvSpPr>
        <p:spPr>
          <a:xfrm>
            <a:off x="342900" y="145143"/>
            <a:ext cx="6172200" cy="735415"/>
          </a:xfrm>
        </p:spPr>
        <p:txBody>
          <a:bodyPr>
            <a:normAutofit fontScale="90000"/>
          </a:bodyPr>
          <a:lstStyle/>
          <a:p>
            <a:r>
              <a:rPr kumimoji="1" lang="ja-JP" altLang="en-US" b="1" dirty="0">
                <a:latin typeface="Meiryo UI" panose="020B0604030504040204" pitchFamily="50" charset="-128"/>
                <a:ea typeface="Meiryo UI" panose="020B0604030504040204" pitchFamily="50" charset="-128"/>
              </a:rPr>
              <a:t>目次</a:t>
            </a:r>
          </a:p>
        </p:txBody>
      </p:sp>
      <p:pic>
        <p:nvPicPr>
          <p:cNvPr id="3" name="図 2">
            <a:extLst>
              <a:ext uri="{FF2B5EF4-FFF2-40B4-BE49-F238E27FC236}">
                <a16:creationId xmlns:a16="http://schemas.microsoft.com/office/drawing/2014/main" id="{C295967C-16EC-4D3F-9384-471722EAFF17}"/>
              </a:ext>
            </a:extLst>
          </p:cNvPr>
          <p:cNvPicPr>
            <a:picLocks noChangeAspect="1"/>
          </p:cNvPicPr>
          <p:nvPr/>
        </p:nvPicPr>
        <p:blipFill>
          <a:blip r:embed="rId5"/>
          <a:stretch>
            <a:fillRect/>
          </a:stretch>
        </p:blipFill>
        <p:spPr>
          <a:xfrm>
            <a:off x="3134774" y="1415246"/>
            <a:ext cx="1806122" cy="2608843"/>
          </a:xfrm>
          <a:prstGeom prst="rect">
            <a:avLst/>
          </a:prstGeom>
          <a:ln>
            <a:solidFill>
              <a:schemeClr val="tx1"/>
            </a:solidFill>
          </a:ln>
        </p:spPr>
      </p:pic>
      <p:pic>
        <p:nvPicPr>
          <p:cNvPr id="4" name="図 3">
            <a:extLst>
              <a:ext uri="{FF2B5EF4-FFF2-40B4-BE49-F238E27FC236}">
                <a16:creationId xmlns:a16="http://schemas.microsoft.com/office/drawing/2014/main" id="{7B2D60A6-7087-40CE-BBAA-A76EF5864248}"/>
              </a:ext>
            </a:extLst>
          </p:cNvPr>
          <p:cNvPicPr>
            <a:picLocks noChangeAspect="1"/>
          </p:cNvPicPr>
          <p:nvPr/>
        </p:nvPicPr>
        <p:blipFill>
          <a:blip r:embed="rId6"/>
          <a:stretch>
            <a:fillRect/>
          </a:stretch>
        </p:blipFill>
        <p:spPr>
          <a:xfrm>
            <a:off x="3134774" y="4155120"/>
            <a:ext cx="1806122" cy="2608843"/>
          </a:xfrm>
          <a:prstGeom prst="rect">
            <a:avLst/>
          </a:prstGeom>
          <a:ln>
            <a:solidFill>
              <a:schemeClr val="tx1"/>
            </a:solidFill>
          </a:ln>
        </p:spPr>
      </p:pic>
      <p:pic>
        <p:nvPicPr>
          <p:cNvPr id="5" name="図 4">
            <a:extLst>
              <a:ext uri="{FF2B5EF4-FFF2-40B4-BE49-F238E27FC236}">
                <a16:creationId xmlns:a16="http://schemas.microsoft.com/office/drawing/2014/main" id="{FB253F71-0AA3-4DD4-B342-C3AC15CFE5A0}"/>
              </a:ext>
            </a:extLst>
          </p:cNvPr>
          <p:cNvPicPr>
            <a:picLocks noChangeAspect="1"/>
          </p:cNvPicPr>
          <p:nvPr/>
        </p:nvPicPr>
        <p:blipFill>
          <a:blip r:embed="rId7"/>
          <a:stretch>
            <a:fillRect/>
          </a:stretch>
        </p:blipFill>
        <p:spPr>
          <a:xfrm>
            <a:off x="3134774" y="6894994"/>
            <a:ext cx="1817008" cy="2624567"/>
          </a:xfrm>
          <a:prstGeom prst="rect">
            <a:avLst/>
          </a:prstGeom>
          <a:ln>
            <a:solidFill>
              <a:schemeClr val="tx1"/>
            </a:solidFill>
          </a:ln>
        </p:spPr>
      </p:pic>
      <p:sp>
        <p:nvSpPr>
          <p:cNvPr id="9" name="テキスト ボックス 8">
            <a:extLst>
              <a:ext uri="{FF2B5EF4-FFF2-40B4-BE49-F238E27FC236}">
                <a16:creationId xmlns:a16="http://schemas.microsoft.com/office/drawing/2014/main" id="{A284F499-B22A-4FDD-9A23-1A803C5AC5DA}"/>
              </a:ext>
            </a:extLst>
          </p:cNvPr>
          <p:cNvSpPr txBox="1"/>
          <p:nvPr/>
        </p:nvSpPr>
        <p:spPr>
          <a:xfrm>
            <a:off x="558800" y="864116"/>
            <a:ext cx="5740400" cy="369332"/>
          </a:xfrm>
          <a:prstGeom prst="rect">
            <a:avLst/>
          </a:prstGeom>
          <a:noFill/>
        </p:spPr>
        <p:txBody>
          <a:bodyPr wrap="square" rtlCol="0">
            <a:spAutoFit/>
          </a:bodyPr>
          <a:lstStyle/>
          <a:p>
            <a:pPr algn="ctr"/>
            <a:r>
              <a:rPr kumimoji="1" lang="ja-JP" altLang="en-US" dirty="0">
                <a:latin typeface="Meiryo UI" panose="020B0604030504040204" pitchFamily="50" charset="-128"/>
                <a:ea typeface="Meiryo UI" panose="020B0604030504040204" pitchFamily="50" charset="-128"/>
              </a:rPr>
              <a:t>本ファイルは以下の</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つの資料で構成されています。</a:t>
            </a:r>
          </a:p>
        </p:txBody>
      </p:sp>
      <p:sp>
        <p:nvSpPr>
          <p:cNvPr id="10" name="テキスト ボックス 9">
            <a:extLst>
              <a:ext uri="{FF2B5EF4-FFF2-40B4-BE49-F238E27FC236}">
                <a16:creationId xmlns:a16="http://schemas.microsoft.com/office/drawing/2014/main" id="{2AE8BF7C-5BA6-4DB7-B6F3-3C8208EFA586}"/>
              </a:ext>
            </a:extLst>
          </p:cNvPr>
          <p:cNvSpPr txBox="1"/>
          <p:nvPr/>
        </p:nvSpPr>
        <p:spPr>
          <a:xfrm>
            <a:off x="1094316" y="1787396"/>
            <a:ext cx="960967" cy="369332"/>
          </a:xfrm>
          <a:prstGeom prst="rect">
            <a:avLst/>
          </a:prstGeom>
          <a:noFill/>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P1</a:t>
            </a:r>
            <a:endParaRPr kumimoji="1" lang="ja-JP" altLang="en-US"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941C719A-A7C2-4BB3-A676-919538057F34}"/>
              </a:ext>
            </a:extLst>
          </p:cNvPr>
          <p:cNvSpPr txBox="1"/>
          <p:nvPr/>
        </p:nvSpPr>
        <p:spPr>
          <a:xfrm>
            <a:off x="0" y="2288781"/>
            <a:ext cx="3149600" cy="861774"/>
          </a:xfrm>
          <a:prstGeom prst="rect">
            <a:avLst/>
          </a:prstGeom>
          <a:noFill/>
        </p:spPr>
        <p:txBody>
          <a:bodyPr wrap="square" rtlCol="0">
            <a:spAutoFit/>
          </a:bodyPr>
          <a:lstStyle/>
          <a:p>
            <a:pPr algn="ctr">
              <a:lnSpc>
                <a:spcPts val="2000"/>
              </a:lnSpc>
            </a:pP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アミノインデックスⓇ</a:t>
            </a:r>
            <a:r>
              <a:rPr lang="ja-JP" altLang="en-US" sz="1800" b="1" kern="100" dirty="0">
                <a:effectLst/>
                <a:latin typeface="Meiryo UI" panose="020B0604030504040204" pitchFamily="50" charset="-128"/>
                <a:ea typeface="Meiryo UI" panose="020B0604030504040204" pitchFamily="50" charset="-128"/>
                <a:cs typeface="Times New Roman" panose="02020603050405020304" pitchFamily="18" charset="0"/>
              </a:rPr>
              <a:t>がん</a:t>
            </a: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リスク</a:t>
            </a:r>
            <a:endParaRPr lang="en-US" altLang="ja-JP" sz="18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2000"/>
              </a:lnSpc>
            </a:pP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スクリーニング（</a:t>
            </a:r>
            <a:r>
              <a:rPr lang="en-US"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AICS</a:t>
            </a: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algn="ctr">
              <a:lnSpc>
                <a:spcPts val="2000"/>
              </a:lnSpc>
            </a:pP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問診票（雛形）のご利用方法</a:t>
            </a:r>
          </a:p>
        </p:txBody>
      </p:sp>
      <p:sp>
        <p:nvSpPr>
          <p:cNvPr id="12" name="テキスト ボックス 11">
            <a:extLst>
              <a:ext uri="{FF2B5EF4-FFF2-40B4-BE49-F238E27FC236}">
                <a16:creationId xmlns:a16="http://schemas.microsoft.com/office/drawing/2014/main" id="{B1C9301E-28CD-4FD3-B106-7493D66CC086}"/>
              </a:ext>
            </a:extLst>
          </p:cNvPr>
          <p:cNvSpPr txBox="1"/>
          <p:nvPr/>
        </p:nvSpPr>
        <p:spPr>
          <a:xfrm>
            <a:off x="1094316" y="4713344"/>
            <a:ext cx="960967" cy="369332"/>
          </a:xfrm>
          <a:prstGeom prst="rect">
            <a:avLst/>
          </a:prstGeom>
          <a:noFill/>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P2</a:t>
            </a:r>
            <a:endParaRPr kumimoji="1" lang="ja-JP" altLang="en-US"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6750E393-4A21-4455-8011-E63B8899C66F}"/>
              </a:ext>
            </a:extLst>
          </p:cNvPr>
          <p:cNvSpPr txBox="1"/>
          <p:nvPr/>
        </p:nvSpPr>
        <p:spPr>
          <a:xfrm>
            <a:off x="0" y="5214729"/>
            <a:ext cx="3149600" cy="861774"/>
          </a:xfrm>
          <a:prstGeom prst="rect">
            <a:avLst/>
          </a:prstGeom>
          <a:noFill/>
        </p:spPr>
        <p:txBody>
          <a:bodyPr wrap="square" rtlCol="0">
            <a:spAutoFit/>
          </a:bodyPr>
          <a:lstStyle/>
          <a:p>
            <a:pPr algn="ctr">
              <a:lnSpc>
                <a:spcPts val="2000"/>
              </a:lnSpc>
            </a:pP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アミノインデックスⓇ</a:t>
            </a:r>
            <a:r>
              <a:rPr lang="ja-JP" altLang="en-US" sz="1800" b="1" kern="100" dirty="0">
                <a:effectLst/>
                <a:latin typeface="Meiryo UI" panose="020B0604030504040204" pitchFamily="50" charset="-128"/>
                <a:ea typeface="Meiryo UI" panose="020B0604030504040204" pitchFamily="50" charset="-128"/>
                <a:cs typeface="Times New Roman" panose="02020603050405020304" pitchFamily="18" charset="0"/>
              </a:rPr>
              <a:t>がん</a:t>
            </a: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リスク</a:t>
            </a:r>
            <a:endParaRPr lang="en-US" altLang="ja-JP" sz="18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2000"/>
              </a:lnSpc>
            </a:pP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スクリーニング（</a:t>
            </a:r>
            <a:r>
              <a:rPr lang="en-US"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AICS</a:t>
            </a: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algn="ctr">
              <a:lnSpc>
                <a:spcPts val="2000"/>
              </a:lnSpc>
            </a:pP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問診票（雛形）</a:t>
            </a:r>
          </a:p>
        </p:txBody>
      </p:sp>
      <p:sp>
        <p:nvSpPr>
          <p:cNvPr id="14" name="テキスト ボックス 13">
            <a:extLst>
              <a:ext uri="{FF2B5EF4-FFF2-40B4-BE49-F238E27FC236}">
                <a16:creationId xmlns:a16="http://schemas.microsoft.com/office/drawing/2014/main" id="{C342553C-A40D-4173-A63F-0A07F703E939}"/>
              </a:ext>
            </a:extLst>
          </p:cNvPr>
          <p:cNvSpPr txBox="1"/>
          <p:nvPr/>
        </p:nvSpPr>
        <p:spPr>
          <a:xfrm>
            <a:off x="1094316" y="7432553"/>
            <a:ext cx="960967" cy="369332"/>
          </a:xfrm>
          <a:prstGeom prst="rect">
            <a:avLst/>
          </a:prstGeom>
          <a:noFill/>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P3~6</a:t>
            </a:r>
            <a:endParaRPr kumimoji="1" lang="ja-JP" altLang="en-US"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5956F29D-0EA6-4B01-B024-B986DD8027C9}"/>
              </a:ext>
            </a:extLst>
          </p:cNvPr>
          <p:cNvSpPr txBox="1"/>
          <p:nvPr/>
        </p:nvSpPr>
        <p:spPr>
          <a:xfrm>
            <a:off x="-18452" y="7966363"/>
            <a:ext cx="3149600" cy="348813"/>
          </a:xfrm>
          <a:prstGeom prst="rect">
            <a:avLst/>
          </a:prstGeom>
          <a:noFill/>
        </p:spPr>
        <p:txBody>
          <a:bodyPr wrap="square" rtlCol="0">
            <a:spAutoFit/>
          </a:bodyPr>
          <a:lstStyle/>
          <a:p>
            <a:pPr algn="ctr">
              <a:lnSpc>
                <a:spcPts val="2000"/>
              </a:lnSpc>
            </a:pP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問診</a:t>
            </a:r>
            <a:r>
              <a:rPr lang="ja-JP" altLang="en-US" sz="1800" b="1" kern="100" dirty="0">
                <a:effectLst/>
                <a:latin typeface="Meiryo UI" panose="020B0604030504040204" pitchFamily="50" charset="-128"/>
                <a:ea typeface="Meiryo UI" panose="020B0604030504040204" pitchFamily="50" charset="-128"/>
                <a:cs typeface="Times New Roman" panose="02020603050405020304" pitchFamily="18" charset="0"/>
              </a:rPr>
              <a:t>ガイド</a:t>
            </a:r>
            <a:endPar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17310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566984D-2B87-449C-BA80-86C04E403810}"/>
              </a:ext>
            </a:extLst>
          </p:cNvPr>
          <p:cNvSpPr/>
          <p:nvPr/>
        </p:nvSpPr>
        <p:spPr>
          <a:xfrm>
            <a:off x="347133" y="84666"/>
            <a:ext cx="6163733" cy="77893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アミノインデックスⓇ</a:t>
            </a:r>
            <a:r>
              <a:rPr lang="ja-JP" altLang="en-US" sz="1800" b="1" kern="100" dirty="0">
                <a:effectLst/>
                <a:latin typeface="Meiryo UI" panose="020B0604030504040204" pitchFamily="50" charset="-128"/>
                <a:ea typeface="Meiryo UI" panose="020B0604030504040204" pitchFamily="50" charset="-128"/>
                <a:cs typeface="Times New Roman" panose="02020603050405020304" pitchFamily="18" charset="0"/>
              </a:rPr>
              <a:t>がん</a:t>
            </a: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リスクスクリーニング（</a:t>
            </a:r>
            <a:r>
              <a:rPr lang="en-US"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AICS</a:t>
            </a: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algn="ctr">
              <a:lnSpc>
                <a:spcPts val="2000"/>
              </a:lnSpc>
            </a:pPr>
            <a:r>
              <a:rPr lang="ja-JP" altLang="ja-JP" sz="1800" b="1" kern="100" dirty="0">
                <a:effectLst/>
                <a:latin typeface="Meiryo UI" panose="020B0604030504040204" pitchFamily="50" charset="-128"/>
                <a:ea typeface="Meiryo UI" panose="020B0604030504040204" pitchFamily="50" charset="-128"/>
                <a:cs typeface="Times New Roman" panose="02020603050405020304" pitchFamily="18" charset="0"/>
              </a:rPr>
              <a:t>問診票（雛形）のご利用方法</a:t>
            </a:r>
          </a:p>
        </p:txBody>
      </p:sp>
      <p:sp>
        <p:nvSpPr>
          <p:cNvPr id="4" name="テキスト ボックス 3">
            <a:extLst>
              <a:ext uri="{FF2B5EF4-FFF2-40B4-BE49-F238E27FC236}">
                <a16:creationId xmlns:a16="http://schemas.microsoft.com/office/drawing/2014/main" id="{95ACB42E-B987-4A57-B666-F381594A67EE}"/>
              </a:ext>
            </a:extLst>
          </p:cNvPr>
          <p:cNvSpPr txBox="1"/>
          <p:nvPr/>
        </p:nvSpPr>
        <p:spPr>
          <a:xfrm>
            <a:off x="214085" y="1016001"/>
            <a:ext cx="6429829" cy="1569660"/>
          </a:xfrm>
          <a:prstGeom prst="rect">
            <a:avLst/>
          </a:prstGeom>
          <a:noFill/>
        </p:spPr>
        <p:txBody>
          <a:bodyPr wrap="square" rtlCol="0">
            <a:spAutoFit/>
          </a:bodyPr>
          <a:lstStyle/>
          <a:p>
            <a:pPr marL="69850" indent="-69850" algn="l"/>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AICS</a:t>
            </a:r>
            <a:r>
              <a:rPr lang="en-US" altLang="ja-JP" sz="1600" kern="100" dirty="0">
                <a:effectLst/>
                <a:latin typeface="Meiryo UI" panose="020B0604030504040204" pitchFamily="50" charset="-128"/>
                <a:ea typeface="Meiryo UI" panose="020B0604030504040204" pitchFamily="50" charset="-128"/>
                <a:cs typeface="Segoe UI Symbol" panose="020B0502040204020203" pitchFamily="34" charset="0"/>
              </a:rPr>
              <a:t>🄬</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問診票（雛形）」は貴院にて</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AICS</a:t>
            </a:r>
            <a:r>
              <a:rPr lang="en-US" altLang="ja-JP" sz="1600" kern="100" dirty="0">
                <a:effectLst/>
                <a:latin typeface="Meiryo UI" panose="020B0604030504040204" pitchFamily="50" charset="-128"/>
                <a:ea typeface="Meiryo UI" panose="020B0604030504040204" pitchFamily="50" charset="-128"/>
                <a:cs typeface="Segoe UI Symbol" panose="020B0502040204020203" pitchFamily="34" charset="0"/>
              </a:rPr>
              <a:t>🄬</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を実施されるときに、受診者様に事前にご確認いただく内容をまとめたものです。あくまでも雛形ですので、貴院のご判断でご使用下さい。</a:t>
            </a:r>
          </a:p>
          <a:p>
            <a:pPr marL="69850" indent="-69850" algn="l"/>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69850" indent="-69850" algn="l"/>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「問診票」は、「事前（予約時）に確認すること」と「検査当日に確認すること」の二つのパートがあります。</a:t>
            </a:r>
          </a:p>
        </p:txBody>
      </p:sp>
      <p:sp>
        <p:nvSpPr>
          <p:cNvPr id="10" name="正方形/長方形 9">
            <a:extLst>
              <a:ext uri="{FF2B5EF4-FFF2-40B4-BE49-F238E27FC236}">
                <a16:creationId xmlns:a16="http://schemas.microsoft.com/office/drawing/2014/main" id="{4293D930-6D36-4422-9293-1857114809AD}"/>
              </a:ext>
            </a:extLst>
          </p:cNvPr>
          <p:cNvSpPr/>
          <p:nvPr/>
        </p:nvSpPr>
        <p:spPr>
          <a:xfrm>
            <a:off x="221850" y="2844732"/>
            <a:ext cx="6420394" cy="7179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6675" indent="-66675" algn="ctr"/>
            <a:r>
              <a:rPr lang="ja-JP" altLang="ja-JP" sz="1800" b="1" kern="100" dirty="0">
                <a:solidFill>
                  <a:srgbClr val="C00000"/>
                </a:solidFill>
                <a:effectLst/>
                <a:latin typeface="Century" panose="02040604050505020304" pitchFamily="18" charset="0"/>
                <a:ea typeface="Meiryo UI" panose="020B0604030504040204" pitchFamily="50" charset="-128"/>
                <a:cs typeface="Times New Roman" panose="02020603050405020304" pitchFamily="18" charset="0"/>
              </a:rPr>
              <a:t>「事前（予約時）に確認すること」</a:t>
            </a:r>
            <a:endParaRPr lang="ja-JP" altLang="ja-JP" sz="1800" kern="100" dirty="0">
              <a:solidFill>
                <a:srgbClr val="C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66675" indent="-66675" algn="ctr"/>
            <a:r>
              <a:rPr lang="ja-JP" altLang="ja-JP" sz="1200" kern="100" dirty="0">
                <a:solidFill>
                  <a:sysClr val="windowText" lastClr="000000"/>
                </a:solidFill>
                <a:effectLst/>
                <a:latin typeface="Century" panose="02040604050505020304" pitchFamily="18" charset="0"/>
                <a:ea typeface="Meiryo UI" panose="020B0604030504040204" pitchFamily="50" charset="-128"/>
                <a:cs typeface="Times New Roman" panose="02020603050405020304" pitchFamily="18" charset="0"/>
              </a:rPr>
              <a:t>※</a:t>
            </a:r>
            <a:r>
              <a:rPr lang="ja-JP" altLang="en-US" sz="1200" kern="100" dirty="0">
                <a:solidFill>
                  <a:sysClr val="windowText" lastClr="000000"/>
                </a:solidFill>
                <a:effectLst/>
                <a:latin typeface="Century" panose="02040604050505020304" pitchFamily="18" charset="0"/>
                <a:ea typeface="Meiryo UI" panose="020B0604030504040204" pitchFamily="50" charset="-128"/>
                <a:cs typeface="Times New Roman" panose="02020603050405020304" pitchFamily="18" charset="0"/>
              </a:rPr>
              <a:t>電話にて予約を受け付ける際などに事前にご質問いただき、チェックをしてください。​</a:t>
            </a:r>
            <a:endParaRPr lang="ja-JP" altLang="ja-JP" sz="1200" kern="100" dirty="0">
              <a:solidFill>
                <a:sysClr val="windowText" lastClr="00000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585C0D00-599A-4F03-B723-D82938631DCB}"/>
              </a:ext>
            </a:extLst>
          </p:cNvPr>
          <p:cNvSpPr txBox="1"/>
          <p:nvPr/>
        </p:nvSpPr>
        <p:spPr>
          <a:xfrm>
            <a:off x="214085" y="3715036"/>
            <a:ext cx="6163733" cy="2893100"/>
          </a:xfrm>
          <a:prstGeom prst="rect">
            <a:avLst/>
          </a:prstGeom>
          <a:noFill/>
        </p:spPr>
        <p:txBody>
          <a:bodyPr wrap="square" rtlCol="0">
            <a:spAutoFit/>
          </a:bodyPr>
          <a:lstStyle/>
          <a:p>
            <a:pPr marL="457200" lvl="0" indent="-457200">
              <a:buFont typeface="+mj-lt"/>
              <a:buAutoNum type="arabicPeriod"/>
            </a:pPr>
            <a:r>
              <a:rPr lang="ja-JP" altLang="ja-JP" kern="100" dirty="0">
                <a:solidFill>
                  <a:srgbClr val="C45911"/>
                </a:solidFill>
                <a:effectLst/>
                <a:latin typeface="Meiryo UI" panose="020B0604030504040204" pitchFamily="50" charset="-128"/>
                <a:ea typeface="Meiryo UI" panose="020B0604030504040204" pitchFamily="50" charset="-128"/>
                <a:cs typeface="Times New Roman" panose="02020603050405020304" pitchFamily="18" charset="0"/>
              </a:rPr>
              <a:t>受診希望者様の年齢をご確認下さい</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74320"/>
            <a:r>
              <a:rPr lang="ja-JP" altLang="ja-JP" sz="1600" kern="100" dirty="0">
                <a:effectLst/>
                <a:latin typeface="Century" panose="02040604050505020304" pitchFamily="18" charset="0"/>
                <a:ea typeface="Meiryo UI" panose="020B0604030504040204" pitchFamily="50" charset="-128"/>
                <a:cs typeface="Times New Roman" panose="02020603050405020304" pitchFamily="18" charset="0"/>
              </a:rPr>
              <a:t>・受診を希望される方から年齢をお伺いし、「問診ガイド（予約時）」と照らし合わせて</a:t>
            </a:r>
            <a:r>
              <a:rPr lang="ja-JP" altLang="en-US" sz="1600" kern="100" dirty="0">
                <a:effectLst/>
                <a:latin typeface="Century" panose="02040604050505020304" pitchFamily="18" charset="0"/>
                <a:ea typeface="Meiryo UI" panose="020B0604030504040204" pitchFamily="50" charset="-128"/>
                <a:cs typeface="Times New Roman" panose="02020603050405020304" pitchFamily="18" charset="0"/>
              </a:rPr>
              <a:t>検査の</a:t>
            </a:r>
            <a:r>
              <a:rPr lang="ja-JP" altLang="ja-JP" sz="1600" kern="100" dirty="0">
                <a:effectLst/>
                <a:latin typeface="Century" panose="02040604050505020304" pitchFamily="18" charset="0"/>
                <a:ea typeface="Meiryo UI" panose="020B0604030504040204" pitchFamily="50" charset="-128"/>
                <a:cs typeface="Times New Roman" panose="02020603050405020304" pitchFamily="18" charset="0"/>
              </a:rPr>
              <a:t>対象年齢であるかご確認ください。</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74320"/>
            <a:r>
              <a:rPr lang="en-US" altLang="ja-JP" sz="1600" kern="100" dirty="0">
                <a:effectLst/>
                <a:latin typeface="Meiryo UI" panose="020B0604030504040204" pitchFamily="50" charset="-128"/>
                <a:ea typeface="ＭＳ 明朝" panose="02020609040205080304" pitchFamily="17" charset="-128"/>
                <a:cs typeface="Times New Roman" panose="02020603050405020304" pitchFamily="18" charset="0"/>
              </a:rPr>
              <a:t> </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57200" lvl="0" indent="-457200">
              <a:buFont typeface="+mj-lt"/>
              <a:buAutoNum type="arabicPeriod" startAt="2"/>
            </a:pPr>
            <a:r>
              <a:rPr lang="ja-JP" altLang="ja-JP" kern="100" dirty="0">
                <a:solidFill>
                  <a:srgbClr val="C45911"/>
                </a:solidFill>
                <a:effectLst/>
                <a:latin typeface="Meiryo UI" panose="020B0604030504040204" pitchFamily="50" charset="-128"/>
                <a:ea typeface="Meiryo UI" panose="020B0604030504040204" pitchFamily="50" charset="-128"/>
                <a:cs typeface="Times New Roman" panose="02020603050405020304" pitchFamily="18" charset="0"/>
              </a:rPr>
              <a:t>事前 （予約時） のチェック項目をご確認下さい</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00050" indent="-133350"/>
            <a:r>
              <a:rPr lang="ja-JP" altLang="ja-JP" sz="1600" kern="100" dirty="0">
                <a:effectLst/>
                <a:latin typeface="Century" panose="02040604050505020304" pitchFamily="18" charset="0"/>
                <a:ea typeface="Meiryo UI" panose="020B0604030504040204" pitchFamily="50" charset="-128"/>
                <a:cs typeface="Times New Roman" panose="02020603050405020304" pitchFamily="18" charset="0"/>
              </a:rPr>
              <a:t>・すべての項目が「いいえ」であった場合はご受診いただ</a:t>
            </a:r>
            <a:r>
              <a:rPr lang="ja-JP" altLang="en-US" sz="1600" kern="100" dirty="0">
                <a:effectLst/>
                <a:latin typeface="Century" panose="02040604050505020304" pitchFamily="18" charset="0"/>
                <a:ea typeface="Meiryo UI" panose="020B0604030504040204" pitchFamily="50" charset="-128"/>
                <a:cs typeface="Times New Roman" panose="02020603050405020304" pitchFamily="18" charset="0"/>
              </a:rPr>
              <a:t>い</a:t>
            </a:r>
            <a:r>
              <a:rPr lang="ja-JP" altLang="ja-JP" sz="1600" kern="100" dirty="0">
                <a:effectLst/>
                <a:latin typeface="Century" panose="02040604050505020304" pitchFamily="18" charset="0"/>
                <a:ea typeface="Meiryo UI" panose="020B0604030504040204" pitchFamily="50" charset="-128"/>
                <a:cs typeface="Times New Roman" panose="02020603050405020304" pitchFamily="18" charset="0"/>
              </a:rPr>
              <a:t>て結構ですので、ご予約を確定して下さい。</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00050" indent="-133350"/>
            <a:r>
              <a:rPr lang="ja-JP" altLang="ja-JP" sz="1600" kern="100" dirty="0">
                <a:effectLst/>
                <a:latin typeface="Century" panose="02040604050505020304" pitchFamily="18" charset="0"/>
                <a:ea typeface="Meiryo UI" panose="020B0604030504040204" pitchFamily="50" charset="-128"/>
                <a:cs typeface="Times New Roman" panose="02020603050405020304" pitchFamily="18" charset="0"/>
              </a:rPr>
              <a:t>・「はい」が付いた項目があった場合、「問診ガイド（予約時）」に従ってご案内ください。</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00050" indent="-133350"/>
            <a:r>
              <a:rPr lang="en-US" altLang="ja-JP" sz="1600" kern="100" dirty="0">
                <a:effectLst/>
                <a:latin typeface="Meiryo UI" panose="020B0604030504040204" pitchFamily="50" charset="-128"/>
                <a:ea typeface="ＭＳ 明朝" panose="02020609040205080304" pitchFamily="17" charset="-128"/>
                <a:cs typeface="Times New Roman" panose="02020603050405020304" pitchFamily="18" charset="0"/>
              </a:rPr>
              <a:t> </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57200" lvl="0" indent="-457200">
              <a:buFont typeface="+mj-lt"/>
              <a:buAutoNum type="arabicPeriod" startAt="3"/>
            </a:pPr>
            <a:r>
              <a:rPr lang="ja-JP" altLang="ja-JP" kern="100" dirty="0">
                <a:solidFill>
                  <a:srgbClr val="C45911"/>
                </a:solidFill>
                <a:effectLst/>
                <a:latin typeface="Meiryo UI" panose="020B0604030504040204" pitchFamily="50" charset="-128"/>
                <a:ea typeface="Meiryo UI" panose="020B0604030504040204" pitchFamily="50" charset="-128"/>
                <a:cs typeface="Times New Roman" panose="02020603050405020304" pitchFamily="18" charset="0"/>
              </a:rPr>
              <a:t>検査当日の注意事項をご説明ください</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 name="正方形/長方形 11">
            <a:extLst>
              <a:ext uri="{FF2B5EF4-FFF2-40B4-BE49-F238E27FC236}">
                <a16:creationId xmlns:a16="http://schemas.microsoft.com/office/drawing/2014/main" id="{544F5E7A-42FD-4360-AAD4-A72ADAAA0732}"/>
              </a:ext>
            </a:extLst>
          </p:cNvPr>
          <p:cNvSpPr/>
          <p:nvPr/>
        </p:nvSpPr>
        <p:spPr>
          <a:xfrm>
            <a:off x="234042" y="7132525"/>
            <a:ext cx="6389914" cy="7179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6675" indent="-66675" algn="ctr"/>
            <a:r>
              <a:rPr lang="ja-JP" altLang="ja-JP" sz="1800" b="1" kern="100" dirty="0">
                <a:solidFill>
                  <a:srgbClr val="C00000"/>
                </a:solidFill>
                <a:effectLst/>
                <a:latin typeface="Century" panose="02040604050505020304" pitchFamily="18" charset="0"/>
                <a:ea typeface="Meiryo UI" panose="020B0604030504040204" pitchFamily="50" charset="-128"/>
                <a:cs typeface="Times New Roman" panose="02020603050405020304" pitchFamily="18" charset="0"/>
              </a:rPr>
              <a:t>「検査当日に確認すること」</a:t>
            </a:r>
            <a:endParaRPr lang="ja-JP" altLang="ja-JP" sz="1800" kern="100" dirty="0">
              <a:solidFill>
                <a:srgbClr val="C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66675" indent="-66675" algn="ctr"/>
            <a:r>
              <a:rPr lang="ja-JP" altLang="ja-JP" sz="1200" kern="100" dirty="0">
                <a:solidFill>
                  <a:schemeClr val="tx1"/>
                </a:solidFill>
                <a:effectLst/>
                <a:latin typeface="Century" panose="02040604050505020304" pitchFamily="18" charset="0"/>
                <a:ea typeface="Meiryo UI" panose="020B0604030504040204" pitchFamily="50" charset="-128"/>
                <a:cs typeface="Times New Roman" panose="02020603050405020304" pitchFamily="18" charset="0"/>
              </a:rPr>
              <a:t>※検査当日に受診者様ご本人にご記入いただくか、口頭でご質問いただきチェックをしてください。</a:t>
            </a:r>
            <a:endParaRPr lang="ja-JP" alt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C4E8AC2D-0130-4B17-BD45-F8E9A6684885}"/>
              </a:ext>
            </a:extLst>
          </p:cNvPr>
          <p:cNvSpPr txBox="1"/>
          <p:nvPr/>
        </p:nvSpPr>
        <p:spPr>
          <a:xfrm>
            <a:off x="258837" y="8028901"/>
            <a:ext cx="6252029" cy="1107996"/>
          </a:xfrm>
          <a:prstGeom prst="rect">
            <a:avLst/>
          </a:prstGeom>
          <a:noFill/>
        </p:spPr>
        <p:txBody>
          <a:bodyPr wrap="square" rtlCol="0">
            <a:spAutoFit/>
          </a:bodyPr>
          <a:lstStyle/>
          <a:p>
            <a:pPr marL="342900" lvl="0" indent="-342900">
              <a:buFont typeface="+mj-lt"/>
              <a:buAutoNum type="arabicPeriod"/>
            </a:pPr>
            <a:r>
              <a:rPr lang="ja-JP" altLang="ja-JP" sz="1800" kern="100" dirty="0">
                <a:solidFill>
                  <a:srgbClr val="C45911"/>
                </a:solidFill>
                <a:effectLst/>
                <a:latin typeface="Century" panose="02040604050505020304" pitchFamily="18" charset="0"/>
                <a:ea typeface="Meiryo UI" panose="020B0604030504040204" pitchFamily="50" charset="-128"/>
                <a:cs typeface="Times New Roman" panose="02020603050405020304" pitchFamily="18" charset="0"/>
              </a:rPr>
              <a:t>検査当日のチェック項目をご確認下さい</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3350"/>
            <a:r>
              <a:rPr lang="ja-JP" altLang="ja-JP" sz="1600" kern="100" dirty="0">
                <a:effectLst/>
                <a:latin typeface="Century" panose="02040604050505020304" pitchFamily="18" charset="0"/>
                <a:ea typeface="Meiryo UI" panose="020B0604030504040204" pitchFamily="50" charset="-128"/>
                <a:cs typeface="Times New Roman" panose="02020603050405020304" pitchFamily="18" charset="0"/>
              </a:rPr>
              <a:t>・すべての項目が「いいえ」であった場合はご受診いただ</a:t>
            </a:r>
            <a:r>
              <a:rPr lang="ja-JP" altLang="en-US" sz="1600" kern="100" dirty="0">
                <a:latin typeface="Century" panose="02040604050505020304" pitchFamily="18" charset="0"/>
                <a:ea typeface="Meiryo UI" panose="020B0604030504040204" pitchFamily="50" charset="-128"/>
                <a:cs typeface="Times New Roman" panose="02020603050405020304" pitchFamily="18" charset="0"/>
              </a:rPr>
              <a:t>い</a:t>
            </a:r>
            <a:r>
              <a:rPr lang="ja-JP" altLang="ja-JP" sz="1600" kern="100" dirty="0">
                <a:effectLst/>
                <a:latin typeface="Century" panose="02040604050505020304" pitchFamily="18" charset="0"/>
                <a:ea typeface="Meiryo UI" panose="020B0604030504040204" pitchFamily="50" charset="-128"/>
                <a:cs typeface="Times New Roman" panose="02020603050405020304" pitchFamily="18" charset="0"/>
              </a:rPr>
              <a:t>て結構です。</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66700" indent="-133350"/>
            <a:r>
              <a:rPr lang="ja-JP" altLang="ja-JP" sz="1600" kern="100" dirty="0">
                <a:effectLst/>
                <a:latin typeface="Century" panose="02040604050505020304" pitchFamily="18" charset="0"/>
                <a:ea typeface="Meiryo UI" panose="020B0604030504040204" pitchFamily="50" charset="-128"/>
                <a:cs typeface="Times New Roman" panose="02020603050405020304" pitchFamily="18" charset="0"/>
              </a:rPr>
              <a:t>・「はい」が付いた項目があった場合、「問診ガイド（検査当日）」に従ってご案内ください。</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811142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560512"/>
            <a:ext cx="6858000" cy="707886"/>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000" b="1" dirty="0">
                <a:solidFill>
                  <a:prstClr val="black"/>
                </a:solidFill>
                <a:latin typeface="Meiryo UI" panose="020B0604030504040204" pitchFamily="50" charset="-128"/>
                <a:ea typeface="Meiryo UI" panose="020B0604030504040204" pitchFamily="50" charset="-128"/>
              </a:rPr>
              <a:t>アミノインデックス</a:t>
            </a:r>
            <a:r>
              <a:rPr lang="en-US" altLang="ja-JP" sz="800" b="1" dirty="0">
                <a:solidFill>
                  <a:prstClr val="black"/>
                </a:solidFill>
                <a:latin typeface="Meiryo UI" panose="020B0604030504040204" pitchFamily="50" charset="-128"/>
                <a:ea typeface="Meiryo UI" panose="020B0604030504040204" pitchFamily="50" charset="-128"/>
              </a:rPr>
              <a:t>®</a:t>
            </a:r>
            <a:r>
              <a:rPr lang="ja-JP" altLang="en-US" sz="2000" b="1" dirty="0">
                <a:solidFill>
                  <a:prstClr val="black"/>
                </a:solidFill>
                <a:latin typeface="Meiryo UI" panose="020B0604030504040204" pitchFamily="50" charset="-128"/>
                <a:ea typeface="Meiryo UI" panose="020B0604030504040204" pitchFamily="50" charset="-128"/>
              </a:rPr>
              <a:t>がんリスクスクリーニング</a:t>
            </a:r>
            <a:br>
              <a:rPr lang="en-US" altLang="ja-JP" sz="2000" b="1" dirty="0">
                <a:solidFill>
                  <a:prstClr val="black"/>
                </a:solidFill>
                <a:latin typeface="Meiryo UI" panose="020B0604030504040204" pitchFamily="50" charset="-128"/>
                <a:ea typeface="Meiryo UI" panose="020B0604030504040204" pitchFamily="50" charset="-128"/>
              </a:rPr>
            </a:br>
            <a:r>
              <a:rPr lang="en-US" altLang="ja-JP" sz="2000" b="1" dirty="0">
                <a:solidFill>
                  <a:prstClr val="black"/>
                </a:solidFill>
                <a:latin typeface="Meiryo UI" panose="020B0604030504040204" pitchFamily="50" charset="-128"/>
                <a:ea typeface="Meiryo UI" panose="020B0604030504040204" pitchFamily="50" charset="-128"/>
              </a:rPr>
              <a:t>( AICS</a:t>
            </a:r>
            <a:r>
              <a:rPr lang="en-US" altLang="ja-JP" sz="800" b="1" dirty="0">
                <a:solidFill>
                  <a:prstClr val="black"/>
                </a:solidFill>
                <a:latin typeface="Meiryo UI" panose="020B0604030504040204" pitchFamily="50" charset="-128"/>
                <a:ea typeface="Meiryo UI" panose="020B0604030504040204" pitchFamily="50" charset="-128"/>
              </a:rPr>
              <a:t>®  </a:t>
            </a:r>
            <a:r>
              <a:rPr lang="en-US" altLang="ja-JP" sz="2000" b="1" dirty="0">
                <a:solidFill>
                  <a:prstClr val="black"/>
                </a:solidFill>
                <a:latin typeface="Meiryo UI" panose="020B0604030504040204" pitchFamily="50" charset="-128"/>
                <a:ea typeface="Meiryo UI" panose="020B0604030504040204" pitchFamily="50" charset="-128"/>
              </a:rPr>
              <a:t>)</a:t>
            </a:r>
            <a:r>
              <a:rPr lang="ja-JP" altLang="en-US" sz="2000" b="1" dirty="0">
                <a:solidFill>
                  <a:prstClr val="black"/>
                </a:solidFill>
                <a:latin typeface="Meiryo UI" panose="020B0604030504040204" pitchFamily="50" charset="-128"/>
                <a:ea typeface="Meiryo UI" panose="020B0604030504040204" pitchFamily="50" charset="-128"/>
              </a:rPr>
              <a:t>  問診票</a:t>
            </a:r>
            <a:r>
              <a:rPr lang="ja-JP" altLang="en-US" sz="2000" b="1" dirty="0">
                <a:solidFill>
                  <a:srgbClr val="FF0000"/>
                </a:solidFill>
                <a:latin typeface="Meiryo UI" panose="020B0604030504040204" pitchFamily="50" charset="-128"/>
                <a:ea typeface="Meiryo UI" panose="020B0604030504040204" pitchFamily="50" charset="-128"/>
              </a:rPr>
              <a:t>（雛形）</a:t>
            </a:r>
          </a:p>
        </p:txBody>
      </p:sp>
      <p:sp>
        <p:nvSpPr>
          <p:cNvPr id="8" name="テキスト ボックス 7"/>
          <p:cNvSpPr txBox="1"/>
          <p:nvPr/>
        </p:nvSpPr>
        <p:spPr>
          <a:xfrm>
            <a:off x="316306" y="2728011"/>
            <a:ext cx="5904656" cy="523220"/>
          </a:xfrm>
          <a:prstGeom prst="rect">
            <a:avLst/>
          </a:prstGeom>
          <a:noFill/>
        </p:spPr>
        <p:txBody>
          <a:bodyPr wrap="square" rtlCol="0">
            <a:spAutoFit/>
          </a:bodyPr>
          <a:lstStyle/>
          <a:p>
            <a:r>
              <a:rPr lang="ja-JP" altLang="en-US" sz="1400" dirty="0">
                <a:solidFill>
                  <a:prstClr val="black"/>
                </a:solidFill>
                <a:latin typeface="Meiryo UI" panose="020B0604030504040204" pitchFamily="50" charset="-128"/>
                <a:ea typeface="Meiryo UI" panose="020B0604030504040204" pitchFamily="50" charset="-128"/>
              </a:rPr>
              <a:t>・この問診票は、医師などの関係者以外には外部秘として扱われます。</a:t>
            </a:r>
            <a:endParaRPr lang="en-US" altLang="ja-JP" sz="1400" dirty="0">
              <a:solidFill>
                <a:prstClr val="black"/>
              </a:solidFill>
              <a:latin typeface="Meiryo UI" panose="020B0604030504040204" pitchFamily="50" charset="-128"/>
              <a:ea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rPr>
              <a:t>・記入の上、検査前に提出してください。</a:t>
            </a:r>
            <a:endParaRPr lang="en-US" altLang="ja-JP" sz="1400" dirty="0">
              <a:solidFill>
                <a:prstClr val="black"/>
              </a:solidFill>
              <a:latin typeface="Meiryo UI" panose="020B0604030504040204" pitchFamily="50" charset="-128"/>
              <a:ea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957149353"/>
              </p:ext>
            </p:extLst>
          </p:nvPr>
        </p:nvGraphicFramePr>
        <p:xfrm>
          <a:off x="314370" y="1424609"/>
          <a:ext cx="6354991" cy="1311379"/>
        </p:xfrm>
        <a:graphic>
          <a:graphicData uri="http://schemas.openxmlformats.org/drawingml/2006/table">
            <a:tbl>
              <a:tblPr/>
              <a:tblGrid>
                <a:gridCol w="1040418">
                  <a:extLst>
                    <a:ext uri="{9D8B030D-6E8A-4147-A177-3AD203B41FA5}">
                      <a16:colId xmlns:a16="http://schemas.microsoft.com/office/drawing/2014/main" val="20000"/>
                    </a:ext>
                  </a:extLst>
                </a:gridCol>
                <a:gridCol w="2277674">
                  <a:extLst>
                    <a:ext uri="{9D8B030D-6E8A-4147-A177-3AD203B41FA5}">
                      <a16:colId xmlns:a16="http://schemas.microsoft.com/office/drawing/2014/main" val="20001"/>
                    </a:ext>
                  </a:extLst>
                </a:gridCol>
                <a:gridCol w="759225">
                  <a:extLst>
                    <a:ext uri="{9D8B030D-6E8A-4147-A177-3AD203B41FA5}">
                      <a16:colId xmlns:a16="http://schemas.microsoft.com/office/drawing/2014/main" val="20002"/>
                    </a:ext>
                  </a:extLst>
                </a:gridCol>
                <a:gridCol w="759225">
                  <a:extLst>
                    <a:ext uri="{9D8B030D-6E8A-4147-A177-3AD203B41FA5}">
                      <a16:colId xmlns:a16="http://schemas.microsoft.com/office/drawing/2014/main" val="20003"/>
                    </a:ext>
                  </a:extLst>
                </a:gridCol>
                <a:gridCol w="355521">
                  <a:extLst>
                    <a:ext uri="{9D8B030D-6E8A-4147-A177-3AD203B41FA5}">
                      <a16:colId xmlns:a16="http://schemas.microsoft.com/office/drawing/2014/main" val="20004"/>
                    </a:ext>
                  </a:extLst>
                </a:gridCol>
                <a:gridCol w="403703">
                  <a:extLst>
                    <a:ext uri="{9D8B030D-6E8A-4147-A177-3AD203B41FA5}">
                      <a16:colId xmlns:a16="http://schemas.microsoft.com/office/drawing/2014/main" val="20005"/>
                    </a:ext>
                  </a:extLst>
                </a:gridCol>
                <a:gridCol w="759225">
                  <a:extLst>
                    <a:ext uri="{9D8B030D-6E8A-4147-A177-3AD203B41FA5}">
                      <a16:colId xmlns:a16="http://schemas.microsoft.com/office/drawing/2014/main" val="20006"/>
                    </a:ext>
                  </a:extLst>
                </a:gridCol>
              </a:tblGrid>
              <a:tr h="288032">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予約日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kumimoji="1" lang="ja-JP" altLang="en-US" sz="1400" b="0" i="0" u="none" strike="noStrike" kern="1200" cap="none" spc="0" normalizeH="0" baseline="0" noProof="0">
                          <a:ln>
                            <a:noFill/>
                          </a:ln>
                          <a:solidFill>
                            <a:srgbClr val="000000"/>
                          </a:solidFill>
                          <a:effectLst/>
                          <a:uLnTx/>
                          <a:uFillTx/>
                          <a:latin typeface="Meiryo UI"/>
                          <a:ea typeface="Meiryo UI"/>
                          <a:cs typeface="+mn-cs"/>
                        </a:rPr>
                        <a:t>　　</a:t>
                      </a:r>
                      <a:r>
                        <a:rPr lang="ja-JP" altLang="en-US" sz="1400" b="0" i="0" u="none" strike="noStrike" kern="1200" cap="none" spc="0" normalizeH="0" baseline="0" noProof="0">
                          <a:ln>
                            <a:noFill/>
                          </a:ln>
                          <a:solidFill>
                            <a:srgbClr val="000000"/>
                          </a:solidFill>
                          <a:effectLst/>
                          <a:uLnTx/>
                          <a:uFillTx/>
                          <a:latin typeface="Meiryo UI"/>
                          <a:ea typeface="Meiryo UI"/>
                          <a:cs typeface="+mn-cs"/>
                        </a:rPr>
                        <a:t> </a:t>
                      </a:r>
                      <a:r>
                        <a:rPr kumimoji="1" lang="ja-JP" altLang="en-US" sz="1400" b="0" i="0" u="none" strike="noStrike" kern="1200" cap="none" spc="0" normalizeH="0" baseline="0" noProof="0">
                          <a:ln>
                            <a:noFill/>
                          </a:ln>
                          <a:solidFill>
                            <a:srgbClr val="000000"/>
                          </a:solidFill>
                          <a:effectLst/>
                          <a:uLnTx/>
                          <a:uFillTx/>
                          <a:latin typeface="Meiryo UI"/>
                          <a:ea typeface="Meiryo UI"/>
                          <a:cs typeface="+mn-cs"/>
                        </a:rPr>
                        <a:t>年　　　月　　　日</a:t>
                      </a:r>
                      <a:endParaRPr lang="ja-JP" altLang="en-US" sz="1400" b="0" i="0" u="none" strike="noStrike">
                        <a:solidFill>
                          <a:srgbClr val="000000"/>
                        </a:solidFill>
                        <a:effectLst/>
                        <a:latin typeface="Meiryo UI"/>
                        <a:ea typeface="Meiryo UI"/>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88032">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検査日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年　　　月　　　日</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ct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32048">
                <a:tc>
                  <a:txBody>
                    <a:bodyPr/>
                    <a:lstStyle/>
                    <a:p>
                      <a:pPr algn="ct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ふりがな</a:t>
                      </a:r>
                      <a:br>
                        <a:rPr lang="ja-JP" altLang="en-US" sz="14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氏名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性別</a:t>
                      </a:r>
                    </a:p>
                  </a:txBody>
                  <a:tcPr marL="9525" marR="9525"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4">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男　・　女　（どちらかに○）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03267">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生年月日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年　　　月　　　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年齢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600" b="0" i="0" u="none" strike="noStrike">
                        <a:solidFill>
                          <a:srgbClr val="000000"/>
                        </a:solidFill>
                        <a:effectLst/>
                        <a:latin typeface="HGP創英角ｺﾞｼｯｸUB" pitchFamily="50" charset="-128"/>
                        <a:ea typeface="HGP創英角ｺﾞｼｯｸUB" pitchFamily="50" charset="-128"/>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r>
                        <a:rPr kumimoji="1" lang="ja-JP" altLang="en-US" sz="1400" dirty="0">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a:noFill/>
                    </a:lnB>
                  </a:tcPr>
                </a:tc>
                <a:tc>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a:noFill/>
                    </a:lnL>
                    <a:lnR>
                      <a:noFill/>
                    </a:lnR>
                    <a:lnT w="635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3"/>
                  </a:ext>
                </a:extLst>
              </a:tr>
            </a:tbl>
          </a:graphicData>
        </a:graphic>
      </p:graphicFrame>
      <p:cxnSp>
        <p:nvCxnSpPr>
          <p:cNvPr id="14" name="直線コネクタ 13"/>
          <p:cNvCxnSpPr/>
          <p:nvPr/>
        </p:nvCxnSpPr>
        <p:spPr>
          <a:xfrm>
            <a:off x="314360" y="4893460"/>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314360" y="5232720"/>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314360" y="6362712"/>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314360" y="6652100"/>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314360" y="7176936"/>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314360" y="8493040"/>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980728" y="3350569"/>
            <a:ext cx="5184576" cy="369332"/>
          </a:xfrm>
          <a:prstGeom prst="rect">
            <a:avLst/>
          </a:prstGeom>
        </p:spPr>
        <p:txBody>
          <a:bodyPr wrap="square">
            <a:spAutoFit/>
          </a:bodyPr>
          <a:lstStyle/>
          <a:p>
            <a:pPr algn="ctr"/>
            <a:r>
              <a:rPr lang="ja-JP" altLang="en-US" dirty="0">
                <a:solidFill>
                  <a:srgbClr val="F79646">
                    <a:lumMod val="75000"/>
                  </a:srgbClr>
                </a:solidFill>
                <a:latin typeface="Meiryo UI" panose="020B0604030504040204" pitchFamily="50" charset="-128"/>
                <a:ea typeface="Meiryo UI" panose="020B0604030504040204" pitchFamily="50" charset="-128"/>
              </a:rPr>
              <a:t>以下の項目すべてにチェックをしてください。</a:t>
            </a:r>
            <a:endParaRPr lang="en-US" altLang="ja-JP" dirty="0">
              <a:solidFill>
                <a:srgbClr val="F79646">
                  <a:lumMod val="75000"/>
                </a:srgbClr>
              </a:solidFill>
              <a:latin typeface="Meiryo UI" panose="020B0604030504040204" pitchFamily="50" charset="-128"/>
              <a:ea typeface="Meiryo UI" panose="020B0604030504040204" pitchFamily="50" charset="-128"/>
            </a:endParaRPr>
          </a:p>
        </p:txBody>
      </p:sp>
      <p:cxnSp>
        <p:nvCxnSpPr>
          <p:cNvPr id="24" name="直線コネクタ 23"/>
          <p:cNvCxnSpPr/>
          <p:nvPr/>
        </p:nvCxnSpPr>
        <p:spPr>
          <a:xfrm>
            <a:off x="314360" y="8780880"/>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4797152" y="4160913"/>
            <a:ext cx="0" cy="3398589"/>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815206" y="4224390"/>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27" name="正方形/長方形 26"/>
          <p:cNvSpPr/>
          <p:nvPr/>
        </p:nvSpPr>
        <p:spPr>
          <a:xfrm>
            <a:off x="4815206" y="4599467"/>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28" name="正方形/長方形 27"/>
          <p:cNvSpPr/>
          <p:nvPr/>
        </p:nvSpPr>
        <p:spPr>
          <a:xfrm>
            <a:off x="4815206" y="4940532"/>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29" name="正方形/長方形 28"/>
          <p:cNvSpPr/>
          <p:nvPr/>
        </p:nvSpPr>
        <p:spPr>
          <a:xfrm>
            <a:off x="4815206" y="5265968"/>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30" name="正方形/長方形 29"/>
          <p:cNvSpPr/>
          <p:nvPr/>
        </p:nvSpPr>
        <p:spPr>
          <a:xfrm>
            <a:off x="4815206" y="5577622"/>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31" name="正方形/長方形 30"/>
          <p:cNvSpPr/>
          <p:nvPr/>
        </p:nvSpPr>
        <p:spPr>
          <a:xfrm>
            <a:off x="4815206" y="5979222"/>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32" name="正方形/長方形 31"/>
          <p:cNvSpPr/>
          <p:nvPr/>
        </p:nvSpPr>
        <p:spPr>
          <a:xfrm>
            <a:off x="4815206" y="6384848"/>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33" name="正方形/長方形 32"/>
          <p:cNvSpPr/>
          <p:nvPr/>
        </p:nvSpPr>
        <p:spPr>
          <a:xfrm>
            <a:off x="4815206" y="6783778"/>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34" name="正方形/長方形 33"/>
          <p:cNvSpPr/>
          <p:nvPr/>
        </p:nvSpPr>
        <p:spPr>
          <a:xfrm>
            <a:off x="4815206" y="7225003"/>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35" name="正方形/長方形 34"/>
          <p:cNvSpPr/>
          <p:nvPr/>
        </p:nvSpPr>
        <p:spPr>
          <a:xfrm>
            <a:off x="4818099" y="8142716"/>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37" name="正方形/長方形 36"/>
          <p:cNvSpPr/>
          <p:nvPr/>
        </p:nvSpPr>
        <p:spPr>
          <a:xfrm>
            <a:off x="4818099" y="8544870"/>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sp>
        <p:nvSpPr>
          <p:cNvPr id="40" name="正方形/長方形 39"/>
          <p:cNvSpPr/>
          <p:nvPr/>
        </p:nvSpPr>
        <p:spPr>
          <a:xfrm>
            <a:off x="4818099" y="8946572"/>
            <a:ext cx="1415772"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　はい　　□　いいえ</a:t>
            </a:r>
          </a:p>
        </p:txBody>
      </p:sp>
      <p:cxnSp>
        <p:nvCxnSpPr>
          <p:cNvPr id="41" name="直線コネクタ 40"/>
          <p:cNvCxnSpPr/>
          <p:nvPr/>
        </p:nvCxnSpPr>
        <p:spPr>
          <a:xfrm>
            <a:off x="310491" y="5846188"/>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335146" y="5558156"/>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314359" y="4520042"/>
            <a:ext cx="6264695"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38" name="角丸四角形 37"/>
          <p:cNvSpPr/>
          <p:nvPr/>
        </p:nvSpPr>
        <p:spPr>
          <a:xfrm>
            <a:off x="335145" y="4178096"/>
            <a:ext cx="6264696" cy="1380060"/>
          </a:xfrm>
          <a:prstGeom prst="roundRect">
            <a:avLst>
              <a:gd name="adj" fmla="val 2582"/>
            </a:avLst>
          </a:prstGeom>
          <a:solidFill>
            <a:srgbClr val="FF0000">
              <a:alpha val="10196"/>
            </a:srgbClr>
          </a:solidFill>
          <a:ln w="28575">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latin typeface="Meiryo UI" panose="020B0604030504040204" pitchFamily="50" charset="-128"/>
              <a:ea typeface="Meiryo UI" panose="020B0604030504040204" pitchFamily="50" charset="-128"/>
            </a:endParaRPr>
          </a:p>
        </p:txBody>
      </p:sp>
      <p:sp>
        <p:nvSpPr>
          <p:cNvPr id="16" name="角丸四角形 15"/>
          <p:cNvSpPr/>
          <p:nvPr/>
        </p:nvSpPr>
        <p:spPr>
          <a:xfrm>
            <a:off x="321008" y="4167623"/>
            <a:ext cx="6264696" cy="3391879"/>
          </a:xfrm>
          <a:prstGeom prst="roundRect">
            <a:avLst>
              <a:gd name="adj" fmla="val 2582"/>
            </a:avLst>
          </a:prstGeom>
          <a:noFill/>
          <a:ln w="28575">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latin typeface="Meiryo UI" panose="020B0604030504040204" pitchFamily="50" charset="-128"/>
              <a:ea typeface="Meiryo UI" panose="020B0604030504040204" pitchFamily="50" charset="-128"/>
            </a:endParaRPr>
          </a:p>
        </p:txBody>
      </p:sp>
      <p:cxnSp>
        <p:nvCxnSpPr>
          <p:cNvPr id="5" name="直線コネクタ 4"/>
          <p:cNvCxnSpPr/>
          <p:nvPr/>
        </p:nvCxnSpPr>
        <p:spPr>
          <a:xfrm>
            <a:off x="1354214" y="2125117"/>
            <a:ext cx="22908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316073" y="5551309"/>
            <a:ext cx="6264696" cy="2012723"/>
          </a:xfrm>
          <a:prstGeom prst="rect">
            <a:avLst/>
          </a:prstGeom>
          <a:solidFill>
            <a:srgbClr val="FFFF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404664" y="4206633"/>
            <a:ext cx="4248472" cy="3349635"/>
          </a:xfrm>
          <a:prstGeom prst="rect">
            <a:avLst/>
          </a:prstGeom>
          <a:noFill/>
        </p:spPr>
        <p:txBody>
          <a:bodyPr wrap="square" rtlCol="0">
            <a:spAutoFit/>
          </a:bodyPr>
          <a:lstStyle/>
          <a:p>
            <a:pPr>
              <a:lnSpc>
                <a:spcPts val="1800"/>
              </a:lnSpc>
              <a:spcAft>
                <a:spcPts val="400"/>
              </a:spcAft>
            </a:pPr>
            <a:r>
              <a:rPr lang="ja-JP" altLang="en-US" sz="1100" dirty="0">
                <a:solidFill>
                  <a:prstClr val="black"/>
                </a:solidFill>
                <a:latin typeface="Meiryo UI" panose="020B0604030504040204" pitchFamily="50" charset="-128"/>
                <a:ea typeface="Meiryo UI" panose="020B0604030504040204" pitchFamily="50" charset="-128"/>
              </a:rPr>
              <a:t>① 現在、がんの治療中ですか？ 　　　　　　　　  　　</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2400"/>
              </a:lnSpc>
              <a:spcAft>
                <a:spcPts val="400"/>
              </a:spcAft>
            </a:pPr>
            <a:r>
              <a:rPr lang="ja-JP" altLang="en-US" sz="1100" dirty="0">
                <a:solidFill>
                  <a:prstClr val="black"/>
                </a:solidFill>
                <a:latin typeface="Meiryo UI" panose="020B0604030504040204" pitchFamily="50" charset="-128"/>
                <a:ea typeface="Meiryo UI" panose="020B0604030504040204" pitchFamily="50" charset="-128"/>
              </a:rPr>
              <a:t>② 現在、透析を受けていますか？ </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2400"/>
              </a:lnSpc>
              <a:spcAft>
                <a:spcPts val="400"/>
              </a:spcAft>
            </a:pPr>
            <a:r>
              <a:rPr lang="ja-JP" altLang="en-US" sz="1100" dirty="0">
                <a:solidFill>
                  <a:prstClr val="black"/>
                </a:solidFill>
                <a:latin typeface="Meiryo UI" panose="020B0604030504040204" pitchFamily="50" charset="-128"/>
                <a:ea typeface="Meiryo UI" panose="020B0604030504040204" pitchFamily="50" charset="-128"/>
              </a:rPr>
              <a:t>③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女性に伺います</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妊娠中ですか？</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2400"/>
              </a:lnSpc>
              <a:spcAft>
                <a:spcPts val="400"/>
              </a:spcAft>
            </a:pPr>
            <a:r>
              <a:rPr lang="ja-JP" altLang="en-US" sz="1100" dirty="0">
                <a:solidFill>
                  <a:prstClr val="black"/>
                </a:solidFill>
                <a:latin typeface="Meiryo UI" panose="020B0604030504040204" pitchFamily="50" charset="-128"/>
                <a:ea typeface="Meiryo UI" panose="020B0604030504040204" pitchFamily="50" charset="-128"/>
              </a:rPr>
              <a:t>④ </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女性に伺います</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現在、授乳中ですか？</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1800"/>
              </a:lnSpc>
              <a:spcAft>
                <a:spcPts val="400"/>
              </a:spcAft>
            </a:pPr>
            <a:r>
              <a:rPr lang="ja-JP" altLang="en-US" sz="1100" dirty="0">
                <a:solidFill>
                  <a:prstClr val="black"/>
                </a:solidFill>
                <a:latin typeface="Meiryo UI" panose="020B0604030504040204" pitchFamily="50" charset="-128"/>
                <a:ea typeface="Meiryo UI" panose="020B0604030504040204" pitchFamily="50" charset="-128"/>
              </a:rPr>
              <a:t>⑤ 現在、使用しているサプリメントはありますか？</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1800"/>
              </a:lnSpc>
              <a:spcAft>
                <a:spcPts val="400"/>
              </a:spcAft>
            </a:pPr>
            <a:r>
              <a:rPr lang="ja-JP" altLang="en-US" sz="1100" dirty="0">
                <a:solidFill>
                  <a:prstClr val="black"/>
                </a:solidFill>
                <a:latin typeface="Meiryo UI" panose="020B0604030504040204" pitchFamily="50" charset="-128"/>
                <a:ea typeface="Meiryo UI" panose="020B0604030504040204" pitchFamily="50" charset="-128"/>
              </a:rPr>
              <a:t>⑥ 治療中の病気はありますか？　　　　　　</a:t>
            </a:r>
            <a:br>
              <a:rPr lang="en-US" altLang="ja-JP" sz="1100" dirty="0">
                <a:solidFill>
                  <a:prstClr val="black"/>
                </a:solidFill>
                <a:latin typeface="Meiryo UI" panose="020B0604030504040204" pitchFamily="50" charset="-128"/>
                <a:ea typeface="Meiryo UI" panose="020B0604030504040204" pitchFamily="50" charset="-128"/>
              </a:rPr>
            </a:br>
            <a:r>
              <a:rPr lang="ja-JP" altLang="en-US" sz="1100" dirty="0">
                <a:solidFill>
                  <a:prstClr val="black"/>
                </a:solidFill>
                <a:latin typeface="Meiryo UI" panose="020B0604030504040204" pitchFamily="50" charset="-128"/>
                <a:ea typeface="Meiryo UI" panose="020B0604030504040204" pitchFamily="50" charset="-128"/>
              </a:rPr>
              <a:t>  （病名　　　　　　　　　　　　　　　　　　　　　　　）</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1800"/>
              </a:lnSpc>
              <a:spcAft>
                <a:spcPts val="400"/>
              </a:spcAft>
            </a:pPr>
            <a:r>
              <a:rPr lang="ja-JP" altLang="en-US" sz="1100" dirty="0">
                <a:solidFill>
                  <a:prstClr val="black"/>
                </a:solidFill>
                <a:latin typeface="Meiryo UI" panose="020B0604030504040204" pitchFamily="50" charset="-128"/>
                <a:ea typeface="Meiryo UI" panose="020B0604030504040204" pitchFamily="50" charset="-128"/>
              </a:rPr>
              <a:t>⑦ 現在、服用している薬はありますか？</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1800"/>
              </a:lnSpc>
              <a:spcAft>
                <a:spcPts val="400"/>
              </a:spcAft>
            </a:pPr>
            <a:r>
              <a:rPr lang="ja-JP" altLang="en-US" sz="1100" dirty="0">
                <a:solidFill>
                  <a:prstClr val="black"/>
                </a:solidFill>
                <a:latin typeface="Meiryo UI" panose="020B0604030504040204" pitchFamily="50" charset="-128"/>
                <a:ea typeface="Meiryo UI" panose="020B0604030504040204" pitchFamily="50" charset="-128"/>
              </a:rPr>
              <a:t>⑧ がんの治療歴はありますか？</a:t>
            </a:r>
            <a:br>
              <a:rPr lang="en-US" altLang="ja-JP" sz="1100" dirty="0">
                <a:solidFill>
                  <a:prstClr val="black"/>
                </a:solidFill>
                <a:latin typeface="Meiryo UI" panose="020B0604030504040204" pitchFamily="50" charset="-128"/>
                <a:ea typeface="Meiryo UI" panose="020B0604030504040204" pitchFamily="50" charset="-128"/>
              </a:rPr>
            </a:br>
            <a:r>
              <a:rPr lang="en-US" altLang="ja-JP" sz="11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（部位　　　　　　　　　　　）（術後期間　　　　年　）</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2400"/>
              </a:lnSpc>
              <a:spcAft>
                <a:spcPts val="400"/>
              </a:spcAft>
            </a:pPr>
            <a:r>
              <a:rPr lang="ja-JP" altLang="en-US" sz="1100" dirty="0">
                <a:solidFill>
                  <a:prstClr val="black"/>
                </a:solidFill>
                <a:latin typeface="Meiryo UI" panose="020B0604030504040204" pitchFamily="50" charset="-128"/>
                <a:ea typeface="Meiryo UI" panose="020B0604030504040204" pitchFamily="50" charset="-128"/>
              </a:rPr>
              <a:t>⑨ 両親、祖父母や兄弟の中でがんにかかった方はいますか？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385555" y="3801446"/>
            <a:ext cx="3214341" cy="338554"/>
          </a:xfrm>
          <a:prstGeom prst="rect">
            <a:avLst/>
          </a:prstGeom>
          <a:noFill/>
        </p:spPr>
        <p:txBody>
          <a:bodyPr wrap="none" rtlCol="0">
            <a:spAutoFit/>
          </a:bodyPr>
          <a:lstStyle/>
          <a:p>
            <a:r>
              <a:rPr lang="ja-JP" altLang="en-US" sz="1600" dirty="0">
                <a:solidFill>
                  <a:srgbClr val="9BBB59">
                    <a:lumMod val="60000"/>
                    <a:lumOff val="40000"/>
                  </a:srgbClr>
                </a:solidFill>
                <a:latin typeface="Meiryo UI" panose="020B0604030504040204" pitchFamily="50" charset="-128"/>
                <a:ea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事前 （予約時） に確認すること</a:t>
            </a:r>
          </a:p>
        </p:txBody>
      </p:sp>
      <p:sp>
        <p:nvSpPr>
          <p:cNvPr id="7" name="テキスト ボックス 6"/>
          <p:cNvSpPr txBox="1"/>
          <p:nvPr/>
        </p:nvSpPr>
        <p:spPr>
          <a:xfrm>
            <a:off x="385554" y="7681286"/>
            <a:ext cx="2457724" cy="338554"/>
          </a:xfrm>
          <a:prstGeom prst="rect">
            <a:avLst/>
          </a:prstGeom>
          <a:noFill/>
        </p:spPr>
        <p:txBody>
          <a:bodyPr wrap="none" rtlCol="0">
            <a:spAutoFit/>
          </a:bodyPr>
          <a:lstStyle/>
          <a:p>
            <a:r>
              <a:rPr lang="ja-JP" altLang="en-US" sz="1600" dirty="0">
                <a:solidFill>
                  <a:srgbClr val="9BBB59">
                    <a:lumMod val="60000"/>
                    <a:lumOff val="40000"/>
                  </a:srgbClr>
                </a:solidFill>
                <a:latin typeface="Meiryo UI" panose="020B0604030504040204" pitchFamily="50" charset="-128"/>
                <a:ea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rPr>
              <a:t> 検査当日に確認すること</a:t>
            </a:r>
          </a:p>
        </p:txBody>
      </p:sp>
      <p:sp>
        <p:nvSpPr>
          <p:cNvPr id="23" name="正方形/長方形 22"/>
          <p:cNvSpPr/>
          <p:nvPr/>
        </p:nvSpPr>
        <p:spPr>
          <a:xfrm>
            <a:off x="404664" y="7977961"/>
            <a:ext cx="4420782" cy="1323439"/>
          </a:xfrm>
          <a:prstGeom prst="rect">
            <a:avLst/>
          </a:prstGeom>
        </p:spPr>
        <p:txBody>
          <a:bodyPr wrap="square">
            <a:spAutoFit/>
          </a:bodyPr>
          <a:lstStyle/>
          <a:p>
            <a:pPr>
              <a:lnSpc>
                <a:spcPts val="1800"/>
              </a:lnSpc>
            </a:pPr>
            <a:r>
              <a:rPr lang="ja-JP" altLang="en-US" sz="1100" dirty="0">
                <a:solidFill>
                  <a:prstClr val="black"/>
                </a:solidFill>
                <a:latin typeface="Meiryo UI" panose="020B0604030504040204" pitchFamily="50" charset="-128"/>
                <a:ea typeface="Meiryo UI" panose="020B0604030504040204" pitchFamily="50" charset="-128"/>
              </a:rPr>
              <a:t>⑩ 検査前</a:t>
            </a:r>
            <a:r>
              <a:rPr lang="en-US" altLang="ja-JP" sz="1100" dirty="0">
                <a:solidFill>
                  <a:prstClr val="black"/>
                </a:solidFill>
                <a:latin typeface="Meiryo UI" panose="020B0604030504040204" pitchFamily="50" charset="-128"/>
                <a:ea typeface="Meiryo UI" panose="020B0604030504040204" pitchFamily="50" charset="-128"/>
              </a:rPr>
              <a:t>8</a:t>
            </a:r>
            <a:r>
              <a:rPr lang="ja-JP" altLang="en-US" sz="1100" dirty="0">
                <a:solidFill>
                  <a:prstClr val="black"/>
                </a:solidFill>
                <a:latin typeface="Meiryo UI" panose="020B0604030504040204" pitchFamily="50" charset="-128"/>
                <a:ea typeface="Meiryo UI" panose="020B0604030504040204" pitchFamily="50" charset="-128"/>
              </a:rPr>
              <a:t>時間以内に水以外のもの（食事、サプリメント、お茶、</a:t>
            </a:r>
            <a:br>
              <a:rPr lang="en-US" altLang="ja-JP" sz="1100" dirty="0">
                <a:solidFill>
                  <a:prstClr val="black"/>
                </a:solidFill>
                <a:latin typeface="Meiryo UI" panose="020B0604030504040204" pitchFamily="50" charset="-128"/>
                <a:ea typeface="Meiryo UI" panose="020B0604030504040204" pitchFamily="50" charset="-128"/>
              </a:rPr>
            </a:br>
            <a:r>
              <a:rPr lang="ja-JP" altLang="en-US" sz="1100" dirty="0">
                <a:solidFill>
                  <a:prstClr val="black"/>
                </a:solidFill>
                <a:latin typeface="Meiryo UI" panose="020B0604030504040204" pitchFamily="50" charset="-128"/>
                <a:ea typeface="Meiryo UI" panose="020B0604030504040204" pitchFamily="50" charset="-128"/>
              </a:rPr>
              <a:t>    コーヒーなど）を摂取しましたか？　</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2400"/>
              </a:lnSpc>
            </a:pPr>
            <a:r>
              <a:rPr lang="ja-JP" altLang="en-US" sz="1100" dirty="0">
                <a:solidFill>
                  <a:prstClr val="black"/>
                </a:solidFill>
                <a:latin typeface="Meiryo UI" panose="020B0604030504040204" pitchFamily="50" charset="-128"/>
                <a:ea typeface="Meiryo UI" panose="020B0604030504040204" pitchFamily="50" charset="-128"/>
              </a:rPr>
              <a:t>⑪ 前日の夕食で肉、魚などのタンパク質を大量に摂取しましたか？</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1800"/>
              </a:lnSpc>
            </a:pPr>
            <a:r>
              <a:rPr lang="ja-JP" altLang="en-US" sz="1100" dirty="0">
                <a:solidFill>
                  <a:prstClr val="black"/>
                </a:solidFill>
                <a:latin typeface="Meiryo UI" panose="020B0604030504040204" pitchFamily="50" charset="-128"/>
                <a:ea typeface="Meiryo UI" panose="020B0604030504040204" pitchFamily="50" charset="-128"/>
              </a:rPr>
              <a:t>⑫ 検査当日に激しい運動をしましたか？　</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1800"/>
              </a:lnSpc>
            </a:pPr>
            <a:r>
              <a:rPr lang="ja-JP" altLang="en-US" sz="1100" dirty="0">
                <a:solidFill>
                  <a:prstClr val="black"/>
                </a:solidFill>
                <a:latin typeface="Meiryo UI" panose="020B0604030504040204" pitchFamily="50" charset="-128"/>
                <a:ea typeface="Meiryo UI" panose="020B0604030504040204" pitchFamily="50" charset="-128"/>
              </a:rPr>
              <a:t>  （通常の歩行程度は問題がありません）　</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4" name="角丸四角形 43"/>
          <p:cNvSpPr/>
          <p:nvPr/>
        </p:nvSpPr>
        <p:spPr>
          <a:xfrm>
            <a:off x="326832" y="8024370"/>
            <a:ext cx="6264696" cy="1259558"/>
          </a:xfrm>
          <a:prstGeom prst="roundRect">
            <a:avLst>
              <a:gd name="adj" fmla="val 2582"/>
            </a:avLst>
          </a:prstGeom>
          <a:noFill/>
          <a:ln w="28575">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latin typeface="Meiryo UI" panose="020B0604030504040204" pitchFamily="50" charset="-128"/>
              <a:ea typeface="Meiryo UI" panose="020B0604030504040204" pitchFamily="50" charset="-128"/>
            </a:endParaRPr>
          </a:p>
        </p:txBody>
      </p:sp>
      <p:cxnSp>
        <p:nvCxnSpPr>
          <p:cNvPr id="45" name="直線コネクタ 44"/>
          <p:cNvCxnSpPr/>
          <p:nvPr/>
        </p:nvCxnSpPr>
        <p:spPr>
          <a:xfrm>
            <a:off x="4797152" y="8019840"/>
            <a:ext cx="0" cy="125364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3771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56206" y="4801980"/>
            <a:ext cx="5653114" cy="2315186"/>
          </a:xfrm>
          <a:prstGeom prst="rect">
            <a:avLst/>
          </a:prstGeom>
          <a:noFill/>
        </p:spPr>
        <p:txBody>
          <a:bodyPr wrap="square" rtlCol="0">
            <a:spAutoFit/>
          </a:bodyPr>
          <a:lstStyle/>
          <a:p>
            <a:pPr>
              <a:lnSpc>
                <a:spcPts val="1400"/>
              </a:lnSpc>
            </a:pPr>
            <a:r>
              <a:rPr lang="ja-JP" altLang="en-US" sz="1050" u="sng" dirty="0">
                <a:latin typeface="Meiryo UI" panose="020B0604030504040204" pitchFamily="50" charset="-128"/>
                <a:ea typeface="Meiryo UI" panose="020B0604030504040204" pitchFamily="50" charset="-128"/>
              </a:rPr>
              <a:t>① 現在、がんの治療中ですか？ 　→　「はい」の場合</a:t>
            </a:r>
            <a:endParaRPr lang="en-US" altLang="ja-JP" sz="1050" u="sng"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がん治療中の方は検査結果に影響がありますので、検査を受けていただくことはできません。</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治療後のフォロー期間が終わり完治された場合はご受診いただいて結構です。</a:t>
            </a:r>
            <a:endParaRPr lang="en-US" altLang="ja-JP" sz="1050" dirty="0">
              <a:latin typeface="Meiryo UI" panose="020B0604030504040204" pitchFamily="50" charset="-128"/>
              <a:ea typeface="Meiryo UI" panose="020B0604030504040204" pitchFamily="50" charset="-128"/>
            </a:endParaRPr>
          </a:p>
          <a:p>
            <a:pPr>
              <a:lnSpc>
                <a:spcPts val="1400"/>
              </a:lnSpc>
            </a:pPr>
            <a:endParaRPr lang="en-US" altLang="ja-JP" sz="1050" dirty="0">
              <a:latin typeface="Meiryo UI" panose="020B0604030504040204" pitchFamily="50" charset="-128"/>
              <a:ea typeface="Meiryo UI" panose="020B0604030504040204" pitchFamily="50" charset="-128"/>
            </a:endParaRPr>
          </a:p>
          <a:p>
            <a:pPr>
              <a:lnSpc>
                <a:spcPts val="1400"/>
              </a:lnSpc>
            </a:pPr>
            <a:r>
              <a:rPr lang="ja-JP" altLang="en-US" sz="1050" u="sng" dirty="0">
                <a:latin typeface="Meiryo UI" panose="020B0604030504040204" pitchFamily="50" charset="-128"/>
                <a:ea typeface="Meiryo UI" panose="020B0604030504040204" pitchFamily="50" charset="-128"/>
              </a:rPr>
              <a:t>② 現在、透析を受けていますか？　→　「はい」の場合</a:t>
            </a:r>
            <a:endParaRPr lang="en-US" altLang="ja-JP" sz="1050" u="sng"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透析患者の方は検査結果に影響がありますので、検査を受けていただくことはできません。</a:t>
            </a:r>
            <a:endParaRPr lang="en-US" altLang="ja-JP" sz="1050" dirty="0">
              <a:latin typeface="Meiryo UI" panose="020B0604030504040204" pitchFamily="50" charset="-128"/>
              <a:ea typeface="Meiryo UI" panose="020B0604030504040204" pitchFamily="50" charset="-128"/>
            </a:endParaRPr>
          </a:p>
          <a:p>
            <a:pPr>
              <a:lnSpc>
                <a:spcPts val="1400"/>
              </a:lnSpc>
            </a:pPr>
            <a:endParaRPr lang="en-US" altLang="ja-JP" sz="1050" dirty="0">
              <a:latin typeface="Meiryo UI" panose="020B0604030504040204" pitchFamily="50" charset="-128"/>
              <a:ea typeface="Meiryo UI" panose="020B0604030504040204" pitchFamily="50" charset="-128"/>
            </a:endParaRPr>
          </a:p>
          <a:p>
            <a:pPr>
              <a:lnSpc>
                <a:spcPts val="1400"/>
              </a:lnSpc>
            </a:pPr>
            <a:r>
              <a:rPr lang="ja-JP" altLang="en-US" sz="1050" u="sng" dirty="0">
                <a:latin typeface="Meiryo UI" panose="020B0604030504040204" pitchFamily="50" charset="-128"/>
                <a:ea typeface="Meiryo UI" panose="020B0604030504040204" pitchFamily="50" charset="-128"/>
              </a:rPr>
              <a:t>③</a:t>
            </a:r>
            <a:r>
              <a:rPr lang="en-US" altLang="ja-JP" sz="1050" u="sng" dirty="0">
                <a:latin typeface="Meiryo UI" panose="020B0604030504040204" pitchFamily="50" charset="-128"/>
                <a:ea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rPr>
              <a:t>女性に伺います</a:t>
            </a:r>
            <a:r>
              <a:rPr lang="en-US" altLang="ja-JP" sz="1050" u="sng" dirty="0">
                <a:latin typeface="Meiryo UI" panose="020B0604030504040204" pitchFamily="50" charset="-128"/>
                <a:ea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rPr>
              <a:t>妊娠中ですか？　→　「はい」の場合</a:t>
            </a:r>
            <a:endParaRPr lang="en-US" altLang="ja-JP" sz="1050" u="sng"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妊娠されている方は検査結果に影響がありますので、検査を受けていただくことはできません。</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授乳中も検査を受けていただくことはできませんので、授乳期間が終わってから受診ください。</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出産後授乳されない場合は、血中のアミノ酸バランスは産後１か月で概ね非妊娠時に戻るというデータがあるため、出産後１か月を目途に受診をご検討ください。</a:t>
            </a:r>
            <a:endParaRPr lang="en-US" altLang="ja-JP" sz="1050" dirty="0">
              <a:latin typeface="Meiryo UI" panose="020B0604030504040204" pitchFamily="50" charset="-128"/>
              <a:ea typeface="Meiryo UI" panose="020B0604030504040204" pitchFamily="50" charset="-128"/>
            </a:endParaRPr>
          </a:p>
        </p:txBody>
      </p:sp>
      <p:sp>
        <p:nvSpPr>
          <p:cNvPr id="5" name="正方形/長方形 4"/>
          <p:cNvSpPr/>
          <p:nvPr/>
        </p:nvSpPr>
        <p:spPr>
          <a:xfrm>
            <a:off x="535223" y="4475954"/>
            <a:ext cx="5885802" cy="259045"/>
          </a:xfrm>
          <a:prstGeom prst="rect">
            <a:avLst/>
          </a:prstGeom>
        </p:spPr>
        <p:txBody>
          <a:bodyPr wrap="square">
            <a:spAutoFit/>
          </a:bodyPr>
          <a:lstStyle/>
          <a:p>
            <a:pPr>
              <a:lnSpc>
                <a:spcPts val="1320"/>
              </a:lnSpc>
            </a:pPr>
            <a:r>
              <a:rPr lang="ja-JP" altLang="en-US" sz="1400" dirty="0">
                <a:solidFill>
                  <a:schemeClr val="accent3">
                    <a:lumMod val="60000"/>
                    <a:lumOff val="40000"/>
                  </a:schemeClr>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いずれかの質問で「はい」がある場合は以下の通りです。</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48681" y="3409238"/>
            <a:ext cx="3932487" cy="307777"/>
          </a:xfrm>
          <a:prstGeom prst="rect">
            <a:avLst/>
          </a:prstGeom>
          <a:noFill/>
          <a:ln>
            <a:noFill/>
          </a:ln>
        </p:spPr>
        <p:txBody>
          <a:bodyPr wrap="none" rtlCol="0">
            <a:spAutoFit/>
          </a:bodyPr>
          <a:lstStyle/>
          <a:p>
            <a:r>
              <a:rPr lang="ja-JP" altLang="en-US" sz="1400" b="1" dirty="0">
                <a:solidFill>
                  <a:schemeClr val="accent6">
                    <a:lumMod val="75000"/>
                  </a:schemeClr>
                </a:solidFill>
                <a:latin typeface="Meiryo UI" panose="020B0604030504040204" pitchFamily="50" charset="-128"/>
                <a:ea typeface="Meiryo UI" panose="020B0604030504040204" pitchFamily="50" charset="-128"/>
              </a:rPr>
              <a:t>２．事前 </a:t>
            </a:r>
            <a:r>
              <a:rPr lang="en-US" altLang="ja-JP" sz="1400" b="1" dirty="0">
                <a:solidFill>
                  <a:schemeClr val="accent6">
                    <a:lumMod val="75000"/>
                  </a:schemeClr>
                </a:solidFill>
                <a:latin typeface="Meiryo UI" panose="020B0604030504040204" pitchFamily="50" charset="-128"/>
                <a:ea typeface="Meiryo UI" panose="020B0604030504040204" pitchFamily="50" charset="-128"/>
              </a:rPr>
              <a:t>(</a:t>
            </a:r>
            <a:r>
              <a:rPr lang="ja-JP" altLang="en-US" sz="1400" b="1" dirty="0">
                <a:solidFill>
                  <a:schemeClr val="accent6">
                    <a:lumMod val="75000"/>
                  </a:schemeClr>
                </a:solidFill>
                <a:latin typeface="Meiryo UI" panose="020B0604030504040204" pitchFamily="50" charset="-128"/>
                <a:ea typeface="Meiryo UI" panose="020B0604030504040204" pitchFamily="50" charset="-128"/>
              </a:rPr>
              <a:t>予約時</a:t>
            </a:r>
            <a:r>
              <a:rPr lang="en-US" altLang="ja-JP" sz="1400" b="1" dirty="0">
                <a:solidFill>
                  <a:schemeClr val="accent6">
                    <a:lumMod val="75000"/>
                  </a:schemeClr>
                </a:solidFill>
                <a:latin typeface="Meiryo UI" panose="020B0604030504040204" pitchFamily="50" charset="-128"/>
                <a:ea typeface="Meiryo UI" panose="020B0604030504040204" pitchFamily="50" charset="-128"/>
              </a:rPr>
              <a:t>)</a:t>
            </a:r>
            <a:r>
              <a:rPr lang="ja-JP" altLang="en-US" sz="1400" b="1" dirty="0">
                <a:solidFill>
                  <a:schemeClr val="accent6">
                    <a:lumMod val="75000"/>
                  </a:schemeClr>
                </a:solidFill>
                <a:latin typeface="Meiryo UI" panose="020B0604030504040204" pitchFamily="50" charset="-128"/>
                <a:ea typeface="Meiryo UI" panose="020B0604030504040204" pitchFamily="50" charset="-128"/>
              </a:rPr>
              <a:t> のチェック項目をご確認下さい</a:t>
            </a:r>
          </a:p>
        </p:txBody>
      </p:sp>
      <p:sp>
        <p:nvSpPr>
          <p:cNvPr id="7" name="タイトル 1"/>
          <p:cNvSpPr txBox="1">
            <a:spLocks/>
          </p:cNvSpPr>
          <p:nvPr/>
        </p:nvSpPr>
        <p:spPr>
          <a:xfrm>
            <a:off x="692696" y="776536"/>
            <a:ext cx="5472608" cy="389392"/>
          </a:xfrm>
          <a:prstGeom prst="rect">
            <a:avLst/>
          </a:prstGeom>
          <a:solidFill>
            <a:schemeClr val="accent1">
              <a:lumMod val="7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chemeClr val="bg1"/>
                </a:solidFill>
                <a:latin typeface="Meiryo UI" panose="020B0604030504040204" pitchFamily="50" charset="-128"/>
                <a:ea typeface="Meiryo UI" panose="020B0604030504040204" pitchFamily="50" charset="-128"/>
              </a:rPr>
              <a:t>問診ガイド　</a:t>
            </a:r>
            <a:r>
              <a:rPr lang="en-US" altLang="ja-JP" sz="2000" b="1" dirty="0">
                <a:solidFill>
                  <a:schemeClr val="bg1"/>
                </a:solidFill>
                <a:latin typeface="Meiryo UI" panose="020B0604030504040204" pitchFamily="50" charset="-128"/>
                <a:ea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rPr>
              <a:t>予約時</a:t>
            </a:r>
            <a:r>
              <a:rPr lang="en-US" altLang="ja-JP" sz="2000" b="1" dirty="0">
                <a:solidFill>
                  <a:schemeClr val="bg1"/>
                </a:solidFill>
                <a:latin typeface="Meiryo UI" panose="020B0604030504040204" pitchFamily="50" charset="-128"/>
                <a:ea typeface="Meiryo UI" panose="020B0604030504040204" pitchFamily="50" charset="-128"/>
              </a:rPr>
              <a:t>)</a:t>
            </a:r>
            <a:endParaRPr lang="ja-JP" altLang="en-US" sz="2000" b="1" dirty="0">
              <a:solidFill>
                <a:schemeClr val="bg1"/>
              </a:solidFill>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764704" y="4266700"/>
            <a:ext cx="4896544"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589569" y="1639397"/>
            <a:ext cx="5882622" cy="455702"/>
          </a:xfrm>
          <a:prstGeom prst="rect">
            <a:avLst/>
          </a:prstGeom>
          <a:noFill/>
        </p:spPr>
        <p:txBody>
          <a:bodyPr wrap="square" rtlCol="0">
            <a:spAutoFit/>
          </a:bodyPr>
          <a:lstStyle/>
          <a:p>
            <a:pPr>
              <a:lnSpc>
                <a:spcPts val="1500"/>
              </a:lnSpc>
            </a:pPr>
            <a:r>
              <a:rPr lang="ja-JP" altLang="en-US" sz="1050" dirty="0">
                <a:latin typeface="Meiryo UI" panose="020B0604030504040204" pitchFamily="50" charset="-128"/>
                <a:ea typeface="Meiryo UI" panose="020B0604030504040204" pitchFamily="50" charset="-128"/>
              </a:rPr>
              <a:t>各がん種ごとに対象年齢が異なります。受診希望者様の年齢をご確認いただき、</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対象年齢外の項目がありましたら、そのがん種については評価対象外となることを受診者様にご説明下さい。</a:t>
            </a:r>
            <a:endParaRPr lang="en-US" altLang="ja-JP" sz="1050" dirty="0">
              <a:latin typeface="Meiryo UI" panose="020B0604030504040204" pitchFamily="50" charset="-128"/>
              <a:ea typeface="Meiryo UI" panose="020B0604030504040204" pitchFamily="50" charset="-128"/>
            </a:endParaRPr>
          </a:p>
        </p:txBody>
      </p:sp>
      <p:sp>
        <p:nvSpPr>
          <p:cNvPr id="11" name="正方形/長方形 10"/>
          <p:cNvSpPr/>
          <p:nvPr/>
        </p:nvSpPr>
        <p:spPr>
          <a:xfrm>
            <a:off x="541185" y="3837439"/>
            <a:ext cx="5882622" cy="259045"/>
          </a:xfrm>
          <a:prstGeom prst="rect">
            <a:avLst/>
          </a:prstGeom>
        </p:spPr>
        <p:txBody>
          <a:bodyPr wrap="square">
            <a:spAutoFit/>
          </a:bodyPr>
          <a:lstStyle/>
          <a:p>
            <a:pPr>
              <a:lnSpc>
                <a:spcPts val="1320"/>
              </a:lnSpc>
            </a:pPr>
            <a:r>
              <a:rPr lang="ja-JP" altLang="en-US" sz="1400" dirty="0">
                <a:solidFill>
                  <a:schemeClr val="accent3">
                    <a:lumMod val="60000"/>
                    <a:lumOff val="40000"/>
                  </a:schemeClr>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すべての質問で「いいえ」であればご受診いただいて結構です。</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553802" y="1332856"/>
            <a:ext cx="3284874" cy="307777"/>
          </a:xfrm>
          <a:prstGeom prst="rect">
            <a:avLst/>
          </a:prstGeom>
          <a:noFill/>
        </p:spPr>
        <p:txBody>
          <a:bodyPr wrap="none" rtlCol="0">
            <a:spAutoFit/>
          </a:bodyPr>
          <a:lstStyle/>
          <a:p>
            <a:r>
              <a:rPr lang="ja-JP" altLang="en-US" sz="1400" b="1" dirty="0">
                <a:solidFill>
                  <a:schemeClr val="accent6">
                    <a:lumMod val="75000"/>
                  </a:schemeClr>
                </a:solidFill>
                <a:latin typeface="Meiryo UI" panose="020B0604030504040204" pitchFamily="50" charset="-128"/>
                <a:ea typeface="Meiryo UI" panose="020B0604030504040204" pitchFamily="50" charset="-128"/>
              </a:rPr>
              <a:t>１．受診希望者様の年齢をご確認下さい</a:t>
            </a:r>
          </a:p>
        </p:txBody>
      </p:sp>
      <p:pic>
        <p:nvPicPr>
          <p:cNvPr id="8" name="図 7">
            <a:extLst>
              <a:ext uri="{FF2B5EF4-FFF2-40B4-BE49-F238E27FC236}">
                <a16:creationId xmlns:a16="http://schemas.microsoft.com/office/drawing/2014/main" id="{F8137D71-6B4C-4854-906B-DC57854509E7}"/>
              </a:ext>
            </a:extLst>
          </p:cNvPr>
          <p:cNvPicPr>
            <a:picLocks noChangeAspect="1"/>
          </p:cNvPicPr>
          <p:nvPr/>
        </p:nvPicPr>
        <p:blipFill>
          <a:blip r:embed="rId2"/>
          <a:stretch>
            <a:fillRect/>
          </a:stretch>
        </p:blipFill>
        <p:spPr>
          <a:xfrm>
            <a:off x="201240" y="2162080"/>
            <a:ext cx="6553768" cy="1072989"/>
          </a:xfrm>
          <a:prstGeom prst="rect">
            <a:avLst/>
          </a:prstGeom>
        </p:spPr>
      </p:pic>
    </p:spTree>
    <p:extLst>
      <p:ext uri="{BB962C8B-B14F-4D97-AF65-F5344CB8AC3E}">
        <p14:creationId xmlns:p14="http://schemas.microsoft.com/office/powerpoint/2010/main" val="1587208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0688" y="540618"/>
            <a:ext cx="5976664" cy="7239611"/>
          </a:xfrm>
          <a:prstGeom prst="rect">
            <a:avLst/>
          </a:prstGeom>
        </p:spPr>
        <p:txBody>
          <a:bodyPr wrap="square" lIns="91440" tIns="45720" rIns="91440" bIns="45720" anchor="t">
            <a:spAutoFit/>
          </a:bodyPr>
          <a:lstStyle/>
          <a:p>
            <a:pPr>
              <a:lnSpc>
                <a:spcPts val="1400"/>
              </a:lnSpc>
            </a:pPr>
            <a:r>
              <a:rPr lang="ja-JP" altLang="en-US" sz="1050" u="sng" dirty="0">
                <a:latin typeface="Meiryo UI" panose="020B0604030504040204" pitchFamily="50" charset="-128"/>
                <a:ea typeface="Meiryo UI" panose="020B0604030504040204" pitchFamily="50" charset="-128"/>
              </a:rPr>
              <a:t>④</a:t>
            </a:r>
            <a:r>
              <a:rPr lang="en-US" altLang="ja-JP" sz="1050" u="sng" dirty="0">
                <a:latin typeface="Meiryo UI" panose="020B0604030504040204" pitchFamily="50" charset="-128"/>
                <a:ea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rPr>
              <a:t>女性に伺います</a:t>
            </a:r>
            <a:r>
              <a:rPr lang="en-US" altLang="ja-JP" sz="1050" u="sng" dirty="0">
                <a:latin typeface="Meiryo UI" panose="020B0604030504040204" pitchFamily="50" charset="-128"/>
                <a:ea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rPr>
              <a:t>現在、授乳中ですか？　→　「はい」の場合</a:t>
            </a:r>
            <a:endParaRPr lang="en-US" altLang="ja-JP" sz="1050" u="sng"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授乳中の方は検査結果に影響がありますので、検査を受けていただくことはできません。</a:t>
            </a:r>
            <a:endParaRPr lang="en-US" altLang="ja-JP" sz="1050" dirty="0">
              <a:latin typeface="Meiryo UI" panose="020B0604030504040204" pitchFamily="50" charset="-128"/>
              <a:ea typeface="Meiryo UI" panose="020B0604030504040204" pitchFamily="50" charset="-128"/>
            </a:endParaRPr>
          </a:p>
          <a:p>
            <a:pPr>
              <a:lnSpc>
                <a:spcPts val="1500"/>
              </a:lnSpc>
            </a:pPr>
            <a:r>
              <a:rPr lang="ja-JP" sz="1050">
                <a:ea typeface="+mn-lt"/>
                <a:cs typeface="+mn-lt"/>
              </a:rPr>
              <a:t>授乳が終わってからどれくらいの期間をあけたらよいかについてはデータがありません。</a:t>
            </a:r>
            <a:endParaRPr lang="ja-JP" altLang="en-US">
              <a:latin typeface="Meiryo UI"/>
              <a:ea typeface="Meiryo UI"/>
              <a:cs typeface="+mn-lt"/>
            </a:endParaRPr>
          </a:p>
          <a:p>
            <a:pPr>
              <a:lnSpc>
                <a:spcPts val="1500"/>
              </a:lnSpc>
            </a:pPr>
            <a:r>
              <a:rPr lang="ja-JP" altLang="en-US" sz="1050">
                <a:latin typeface="Meiryo UI"/>
                <a:ea typeface="Meiryo UI"/>
                <a:cs typeface="+mn-lt"/>
              </a:rPr>
              <a:t>母乳が止まったら受診可能とお考え下さい。</a:t>
            </a:r>
            <a:endParaRPr lang="ja-JP" altLang="en-US">
              <a:latin typeface="Meiryo UI"/>
              <a:ea typeface="Meiryo UI"/>
            </a:endParaRPr>
          </a:p>
          <a:p>
            <a:pPr>
              <a:lnSpc>
                <a:spcPts val="1500"/>
              </a:lnSpc>
            </a:pPr>
            <a:endParaRPr lang="en-US" altLang="ja-JP" sz="1050" dirty="0">
              <a:latin typeface="Meiryo UI" panose="020B0604030504040204" pitchFamily="50" charset="-128"/>
              <a:ea typeface="Meiryo UI" panose="020B0604030504040204" pitchFamily="50" charset="-128"/>
            </a:endParaRPr>
          </a:p>
          <a:p>
            <a:pPr>
              <a:lnSpc>
                <a:spcPts val="1400"/>
              </a:lnSpc>
            </a:pPr>
            <a:r>
              <a:rPr lang="ja-JP" altLang="en-US" sz="1050" u="sng" dirty="0">
                <a:latin typeface="Meiryo UI" panose="020B0604030504040204" pitchFamily="50" charset="-128"/>
                <a:ea typeface="Meiryo UI" panose="020B0604030504040204" pitchFamily="50" charset="-128"/>
              </a:rPr>
              <a:t>⑤ 現在、使用しているサプリメントはありますか？　→　「はい」の場合</a:t>
            </a:r>
            <a:endParaRPr lang="en-US" altLang="ja-JP" sz="1050" u="sng"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サプリメントの摂取は検査前</a:t>
            </a:r>
            <a:r>
              <a:rPr lang="en-US" altLang="ja-JP" sz="1050" dirty="0">
                <a:latin typeface="Meiryo UI" panose="020B0604030504040204" pitchFamily="50" charset="-128"/>
                <a:ea typeface="Meiryo UI" panose="020B0604030504040204" pitchFamily="50" charset="-128"/>
              </a:rPr>
              <a:t>8</a:t>
            </a:r>
            <a:r>
              <a:rPr lang="ja-JP" altLang="en-US" sz="1050" dirty="0">
                <a:latin typeface="Meiryo UI" panose="020B0604030504040204" pitchFamily="50" charset="-128"/>
                <a:ea typeface="Meiryo UI" panose="020B0604030504040204" pitchFamily="50" charset="-128"/>
              </a:rPr>
              <a:t>時間はお控え下さい。</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また、大豆を原料としたプロテインの場合は影響が出る期間がさらに長くなると考えられますので、</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前日の夜は摂取しないようにしてください。</a:t>
            </a:r>
            <a:endParaRPr lang="en-US" altLang="ja-JP" sz="1050" dirty="0">
              <a:latin typeface="Meiryo UI" panose="020B0604030504040204" pitchFamily="50" charset="-128"/>
              <a:ea typeface="Meiryo UI" panose="020B0604030504040204" pitchFamily="50" charset="-128"/>
            </a:endParaRPr>
          </a:p>
          <a:p>
            <a:pPr>
              <a:lnSpc>
                <a:spcPts val="1500"/>
              </a:lnSpc>
            </a:pPr>
            <a:endParaRPr lang="en-US" altLang="ja-JP" sz="1050" dirty="0">
              <a:latin typeface="Meiryo UI" panose="020B0604030504040204" pitchFamily="50" charset="-128"/>
              <a:ea typeface="Meiryo UI" panose="020B0604030504040204" pitchFamily="50" charset="-128"/>
            </a:endParaRPr>
          </a:p>
          <a:p>
            <a:pPr>
              <a:lnSpc>
                <a:spcPts val="1400"/>
              </a:lnSpc>
            </a:pPr>
            <a:r>
              <a:rPr lang="ja-JP" altLang="en-US" sz="1050" u="sng" dirty="0">
                <a:latin typeface="Meiryo UI" panose="020B0604030504040204" pitchFamily="50" charset="-128"/>
                <a:ea typeface="Meiryo UI" panose="020B0604030504040204" pitchFamily="50" charset="-128"/>
              </a:rPr>
              <a:t>⑥ 治療中の病気はありますか？　→　「はい」の場合</a:t>
            </a:r>
            <a:endParaRPr lang="en-US" altLang="ja-JP" sz="1050" u="sng"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がん患者</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治療中の方を含む</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、透析患者、先天性代謝異常の方は検査結果に影響がありますので、</a:t>
            </a: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検査を受けていただくことはできません。</a:t>
            </a:r>
            <a:endParaRPr lang="en-US" altLang="ja-JP" sz="1050" dirty="0">
              <a:latin typeface="Meiryo UI" panose="020B0604030504040204" pitchFamily="50" charset="-128"/>
              <a:ea typeface="Meiryo UI" panose="020B0604030504040204" pitchFamily="50" charset="-128"/>
            </a:endParaRPr>
          </a:p>
          <a:p>
            <a:pPr>
              <a:lnSpc>
                <a:spcPts val="1500"/>
              </a:lnSpc>
            </a:pPr>
            <a:br>
              <a:rPr lang="en-US" altLang="ja-JP"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現在以下の病気にかかっている方は、</a:t>
            </a:r>
            <a:r>
              <a:rPr lang="en-US" altLang="ja-JP" sz="1050" dirty="0">
                <a:latin typeface="Meiryo UI" panose="020B0604030504040204" pitchFamily="50" charset="-128"/>
                <a:ea typeface="Meiryo UI" panose="020B0604030504040204" pitchFamily="50" charset="-128"/>
              </a:rPr>
              <a:t>AICS</a:t>
            </a:r>
            <a:r>
              <a:rPr lang="ja-JP" altLang="en-US" sz="1050" dirty="0">
                <a:latin typeface="Meiryo UI" panose="020B0604030504040204" pitchFamily="50" charset="-128"/>
                <a:ea typeface="Meiryo UI" panose="020B0604030504040204" pitchFamily="50" charset="-128"/>
              </a:rPr>
              <a:t>値に影響を与える可能性がありますが、検査の対象外とするものではありません。</a:t>
            </a:r>
            <a:r>
              <a:rPr lang="en-US" altLang="ja-JP" sz="1050" dirty="0">
                <a:latin typeface="Meiryo UI" panose="020B0604030504040204" pitchFamily="50" charset="-128"/>
                <a:ea typeface="Meiryo UI" panose="020B0604030504040204" pitchFamily="50" charset="-128"/>
              </a:rPr>
              <a:t> AICS</a:t>
            </a:r>
            <a:r>
              <a:rPr lang="ja-JP" altLang="en-US" sz="1050" dirty="0">
                <a:latin typeface="Meiryo UI" panose="020B0604030504040204" pitchFamily="50" charset="-128"/>
                <a:ea typeface="Meiryo UI" panose="020B0604030504040204" pitchFamily="50" charset="-128"/>
              </a:rPr>
              <a:t>🄬を受診することによって、がんを発見できる機会となると同時に、以下の病気による影響で、がんではないのに</a:t>
            </a:r>
            <a:r>
              <a:rPr lang="en-US" altLang="ja-JP" sz="1050" dirty="0">
                <a:latin typeface="Meiryo UI" panose="020B0604030504040204" pitchFamily="50" charset="-128"/>
                <a:ea typeface="Meiryo UI" panose="020B0604030504040204" pitchFamily="50" charset="-128"/>
              </a:rPr>
              <a:t>AICS</a:t>
            </a:r>
            <a:r>
              <a:rPr lang="ja-JP" altLang="en-US" sz="1050" dirty="0">
                <a:latin typeface="Meiryo UI" panose="020B0604030504040204" pitchFamily="50" charset="-128"/>
                <a:ea typeface="Meiryo UI" panose="020B0604030504040204" pitchFamily="50" charset="-128"/>
              </a:rPr>
              <a:t>値が高くなりうることをご理解いただいた上で、ご受診ください。</a:t>
            </a:r>
          </a:p>
          <a:p>
            <a:pPr>
              <a:lnSpc>
                <a:spcPts val="1400"/>
              </a:lnSpc>
            </a:pPr>
            <a:endParaRPr lang="en-US" altLang="ja-JP" sz="1050" dirty="0">
              <a:latin typeface="Meiryo UI" panose="020B0604030504040204" pitchFamily="50" charset="-128"/>
              <a:ea typeface="Meiryo UI" panose="020B0604030504040204" pitchFamily="50" charset="-128"/>
            </a:endParaRPr>
          </a:p>
          <a:p>
            <a:pPr>
              <a:lnSpc>
                <a:spcPts val="1500"/>
              </a:lnSpc>
            </a:pPr>
            <a:r>
              <a:rPr lang="en-US" altLang="ja-JP" sz="1050" dirty="0">
                <a:latin typeface="Meiryo UI" panose="020B0604030504040204" pitchFamily="50" charset="-128"/>
                <a:ea typeface="Meiryo UI" panose="020B0604030504040204" pitchFamily="50" charset="-128"/>
              </a:rPr>
              <a:t>AICS(</a:t>
            </a:r>
            <a:r>
              <a:rPr lang="ja-JP" altLang="en-US" sz="1050" dirty="0">
                <a:latin typeface="Meiryo UI" panose="020B0604030504040204" pitchFamily="50" charset="-128"/>
                <a:ea typeface="Meiryo UI" panose="020B0604030504040204" pitchFamily="50" charset="-128"/>
              </a:rPr>
              <a:t>肺</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：慢性閉塞性肺疾患、間質性肺炎、肺非結核性抗酸菌症、肺結核、肺気腫、無気肺</a:t>
            </a:r>
          </a:p>
          <a:p>
            <a:pPr>
              <a:lnSpc>
                <a:spcPts val="1500"/>
              </a:lnSpc>
            </a:pPr>
            <a:r>
              <a:rPr lang="en-US" altLang="ja-JP" sz="1050" dirty="0">
                <a:latin typeface="Meiryo UI" panose="020B0604030504040204" pitchFamily="50" charset="-128"/>
                <a:ea typeface="Meiryo UI" panose="020B0604030504040204" pitchFamily="50" charset="-128"/>
              </a:rPr>
              <a:t>AICS(</a:t>
            </a:r>
            <a:r>
              <a:rPr lang="ja-JP" altLang="en-US" sz="1050" dirty="0">
                <a:latin typeface="Meiryo UI" panose="020B0604030504040204" pitchFamily="50" charset="-128"/>
                <a:ea typeface="Meiryo UI" panose="020B0604030504040204" pitchFamily="50" charset="-128"/>
              </a:rPr>
              <a:t>前立腺</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：前立腺肥大、糖尿病</a:t>
            </a:r>
          </a:p>
          <a:p>
            <a:pPr>
              <a:lnSpc>
                <a:spcPts val="1500"/>
              </a:lnSpc>
            </a:pPr>
            <a:r>
              <a:rPr lang="en-US" altLang="ja-JP" sz="1050" dirty="0">
                <a:latin typeface="Meiryo UI" panose="020B0604030504040204" pitchFamily="50" charset="-128"/>
                <a:ea typeface="Meiryo UI" panose="020B0604030504040204" pitchFamily="50" charset="-128"/>
              </a:rPr>
              <a:t>AICS(</a:t>
            </a:r>
            <a:r>
              <a:rPr lang="ja-JP" altLang="en-US" sz="1050" dirty="0">
                <a:latin typeface="Meiryo UI" panose="020B0604030504040204" pitchFamily="50" charset="-128"/>
                <a:ea typeface="Meiryo UI" panose="020B0604030504040204" pitchFamily="50" charset="-128"/>
              </a:rPr>
              <a:t>子宮・卵巣</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：子宮筋腫、子宮内膜症、良性卵巣腫瘍</a:t>
            </a:r>
          </a:p>
          <a:p>
            <a:pPr>
              <a:lnSpc>
                <a:spcPts val="1500"/>
              </a:lnSpc>
            </a:pPr>
            <a:r>
              <a:rPr lang="ja-JP" altLang="en-US" sz="1050" dirty="0">
                <a:latin typeface="Meiryo UI" panose="020B0604030504040204" pitchFamily="50" charset="-128"/>
                <a:ea typeface="Meiryo UI" panose="020B0604030504040204" pitchFamily="50" charset="-128"/>
              </a:rPr>
              <a:t>複数の</a:t>
            </a:r>
            <a:r>
              <a:rPr lang="en-US" altLang="ja-JP" sz="1050" dirty="0">
                <a:latin typeface="Meiryo UI" panose="020B0604030504040204" pitchFamily="50" charset="-128"/>
                <a:ea typeface="Meiryo UI" panose="020B0604030504040204" pitchFamily="50" charset="-128"/>
              </a:rPr>
              <a:t>AICS®</a:t>
            </a:r>
            <a:r>
              <a:rPr lang="ja-JP" altLang="en-US" sz="1050" dirty="0">
                <a:latin typeface="Meiryo UI" panose="020B0604030504040204" pitchFamily="50" charset="-128"/>
                <a:ea typeface="Meiryo UI" panose="020B0604030504040204" pitchFamily="50" charset="-128"/>
              </a:rPr>
              <a:t>に影響がある疾患：脳梗塞</a:t>
            </a:r>
            <a:endParaRPr lang="en-US" altLang="ja-JP" sz="1050" dirty="0">
              <a:latin typeface="Meiryo UI" panose="020B0604030504040204" pitchFamily="50" charset="-128"/>
              <a:ea typeface="Meiryo UI" panose="020B0604030504040204" pitchFamily="50" charset="-128"/>
            </a:endParaRPr>
          </a:p>
          <a:p>
            <a:pPr>
              <a:lnSpc>
                <a:spcPts val="1500"/>
              </a:lnSpc>
            </a:pPr>
            <a:endParaRPr lang="en-US" altLang="ja-JP" sz="1050" dirty="0">
              <a:latin typeface="Meiryo UI" panose="020B0604030504040204" pitchFamily="50" charset="-128"/>
              <a:ea typeface="Meiryo UI" panose="020B0604030504040204" pitchFamily="50" charset="-128"/>
            </a:endParaRPr>
          </a:p>
          <a:p>
            <a:pPr>
              <a:lnSpc>
                <a:spcPts val="1500"/>
              </a:lnSpc>
            </a:pPr>
            <a:r>
              <a:rPr lang="ja-JP" altLang="en-US" sz="1050" dirty="0">
                <a:latin typeface="Meiryo UI" panose="020B0604030504040204" pitchFamily="50" charset="-128"/>
                <a:ea typeface="Meiryo UI" panose="020B0604030504040204" pitchFamily="50" charset="-128"/>
              </a:rPr>
              <a:t>なお、上記以外のご病気が</a:t>
            </a:r>
            <a:r>
              <a:rPr lang="en-US" altLang="ja-JP" sz="1050" dirty="0">
                <a:latin typeface="Meiryo UI" panose="020B0604030504040204" pitchFamily="50" charset="-128"/>
                <a:ea typeface="Meiryo UI" panose="020B0604030504040204" pitchFamily="50" charset="-128"/>
              </a:rPr>
              <a:t>AICS</a:t>
            </a:r>
            <a:r>
              <a:rPr lang="ja-JP" altLang="en-US" sz="1050" dirty="0">
                <a:latin typeface="Meiryo UI" panose="020B0604030504040204" pitchFamily="50" charset="-128"/>
                <a:ea typeface="Meiryo UI" panose="020B0604030504040204" pitchFamily="50" charset="-128"/>
              </a:rPr>
              <a:t>値に及ぼす影響は分かっておりません。</a:t>
            </a:r>
            <a:endParaRPr lang="en-US" altLang="ja-JP" sz="1050" dirty="0">
              <a:latin typeface="Meiryo UI" panose="020B0604030504040204" pitchFamily="50" charset="-128"/>
              <a:ea typeface="Meiryo UI" panose="020B0604030504040204" pitchFamily="50" charset="-128"/>
            </a:endParaRPr>
          </a:p>
          <a:p>
            <a:pPr>
              <a:lnSpc>
                <a:spcPts val="1400"/>
              </a:lnSpc>
            </a:pP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u="sng" dirty="0">
                <a:solidFill>
                  <a:prstClr val="black"/>
                </a:solidFill>
                <a:latin typeface="Meiryo UI" panose="020B0604030504040204" pitchFamily="50" charset="-128"/>
                <a:ea typeface="Meiryo UI" panose="020B0604030504040204" pitchFamily="50" charset="-128"/>
              </a:rPr>
              <a:t>⑦ 現在、服用している薬はありますか？</a:t>
            </a:r>
            <a:r>
              <a:rPr lang="ja-JP" altLang="en-US" sz="1050" u="sng" dirty="0">
                <a:latin typeface="Meiryo UI" panose="020B0604030504040204" pitchFamily="50" charset="-128"/>
                <a:ea typeface="Meiryo UI" panose="020B0604030504040204" pitchFamily="50" charset="-128"/>
              </a:rPr>
              <a:t>　→　「はい」の場合</a:t>
            </a:r>
            <a:endParaRPr lang="en-US" altLang="ja-JP" sz="1050" u="sng" dirty="0">
              <a:solidFill>
                <a:prstClr val="black"/>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薬剤の検査への影響に関しては分かっておりません。</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500"/>
              </a:lnSpc>
            </a:pPr>
            <a:r>
              <a:rPr lang="ja-JP" altLang="en-US" sz="1050" dirty="0">
                <a:latin typeface="Meiryo UI"/>
                <a:ea typeface="Meiryo UI"/>
              </a:rPr>
              <a:t>検査当日に休薬されることによって影響を低減できる可能性がありますが、検査当日のお薬の服用については、</a:t>
            </a:r>
            <a:br>
              <a:rPr lang="en-US" altLang="ja-JP" sz="1050" dirty="0">
                <a:latin typeface="Meiryo UI" panose="020B0604030504040204" pitchFamily="50" charset="-128"/>
                <a:ea typeface="Meiryo UI" panose="020B0604030504040204" pitchFamily="50" charset="-128"/>
              </a:rPr>
            </a:br>
            <a:r>
              <a:rPr lang="ja-JP" altLang="en-US" sz="1050" dirty="0">
                <a:latin typeface="Meiryo UI"/>
                <a:ea typeface="Meiryo UI"/>
              </a:rPr>
              <a:t>必ず主治医にご相談の上、その指示に従って下さい。</a:t>
            </a:r>
            <a:endParaRPr lang="en-US" altLang="ja-JP" sz="1050" dirty="0">
              <a:latin typeface="Meiryo UI"/>
              <a:ea typeface="Meiryo UI"/>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検査を受診されることによって、疾病の発見や予防の機会になると同時に、薬の影響で偽陽性、偽陰性となりうることをご理解いただいた上でご受診されるかご判断ください。</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u="sng" dirty="0">
                <a:solidFill>
                  <a:prstClr val="black"/>
                </a:solidFill>
                <a:latin typeface="Meiryo UI" panose="020B0604030504040204" pitchFamily="50" charset="-128"/>
                <a:ea typeface="Meiryo UI" panose="020B0604030504040204" pitchFamily="50" charset="-128"/>
              </a:rPr>
              <a:t>⑧ がんの治療歴はありますか？</a:t>
            </a:r>
            <a:r>
              <a:rPr lang="ja-JP" altLang="en-US" sz="1050" u="sng" dirty="0">
                <a:latin typeface="Meiryo UI" panose="020B0604030504040204" pitchFamily="50" charset="-128"/>
                <a:ea typeface="Meiryo UI" panose="020B0604030504040204" pitchFamily="50" charset="-128"/>
              </a:rPr>
              <a:t>　→　「はい」の場合</a:t>
            </a:r>
            <a:endParaRPr lang="en-US" altLang="ja-JP" sz="1050" u="sng"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dirty="0">
                <a:solidFill>
                  <a:prstClr val="black"/>
                </a:solidFill>
                <a:latin typeface="Meiryo UI" panose="020B0604030504040204" pitchFamily="50" charset="-128"/>
                <a:ea typeface="Meiryo UI" panose="020B0604030504040204" pitchFamily="50" charset="-128"/>
              </a:rPr>
              <a:t>治療後のフォロー期間が終わり完治された場合はご受診いただいて結構です。</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dirty="0">
                <a:solidFill>
                  <a:prstClr val="black"/>
                </a:solidFill>
                <a:latin typeface="Meiryo UI" panose="020B0604030504040204" pitchFamily="50" charset="-128"/>
                <a:ea typeface="Meiryo UI" panose="020B0604030504040204" pitchFamily="50" charset="-128"/>
              </a:rPr>
              <a:t> </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u="sng" dirty="0">
                <a:solidFill>
                  <a:prstClr val="black"/>
                </a:solidFill>
                <a:latin typeface="Meiryo UI" panose="020B0604030504040204" pitchFamily="50" charset="-128"/>
                <a:ea typeface="Meiryo UI" panose="020B0604030504040204" pitchFamily="50" charset="-128"/>
              </a:rPr>
              <a:t>⑨ 両親、祖父母や兄弟の中でがんにかかった方はいますか</a:t>
            </a:r>
            <a:r>
              <a:rPr lang="en-US" altLang="ja-JP" sz="1050" u="sng" dirty="0">
                <a:solidFill>
                  <a:prstClr val="black"/>
                </a:solidFill>
                <a:latin typeface="Meiryo UI" panose="020B0604030504040204" pitchFamily="50" charset="-128"/>
                <a:ea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rPr>
              <a:t> 　→　「はい」の場合</a:t>
            </a:r>
            <a:endParaRPr lang="en-US" altLang="ja-JP" sz="1050" u="sng" dirty="0">
              <a:solidFill>
                <a:prstClr val="black"/>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ご受診いただいて問題ありません。</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500"/>
              </a:lnSpc>
            </a:pP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この質問は受診後に医療施設様でフォローをされる際に、参考までに家族歴を知るためのものです。</a:t>
            </a:r>
            <a:endParaRPr lang="en-US" altLang="ja-JP" sz="11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10976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20688" y="1424609"/>
            <a:ext cx="5822404" cy="3058979"/>
          </a:xfrm>
          <a:prstGeom prst="rect">
            <a:avLst/>
          </a:prstGeom>
        </p:spPr>
        <p:txBody>
          <a:bodyPr wrap="square">
            <a:spAutoFit/>
          </a:bodyPr>
          <a:lstStyle/>
          <a:p>
            <a:pPr>
              <a:lnSpc>
                <a:spcPts val="1400"/>
              </a:lnSpc>
            </a:pPr>
            <a:r>
              <a:rPr lang="ja-JP" altLang="en-US" sz="1050" u="sng" dirty="0">
                <a:solidFill>
                  <a:srgbClr val="C00000"/>
                </a:solidFill>
                <a:latin typeface="Meiryo UI" panose="020B0604030504040204" pitchFamily="50" charset="-128"/>
                <a:ea typeface="Meiryo UI" panose="020B0604030504040204" pitchFamily="50" charset="-128"/>
              </a:rPr>
              <a:t>① 検査前</a:t>
            </a:r>
            <a:r>
              <a:rPr lang="en-US" altLang="ja-JP" sz="1050" u="sng" dirty="0">
                <a:solidFill>
                  <a:srgbClr val="C00000"/>
                </a:solidFill>
                <a:latin typeface="Meiryo UI" panose="020B0604030504040204" pitchFamily="50" charset="-128"/>
                <a:ea typeface="Meiryo UI" panose="020B0604030504040204" pitchFamily="50" charset="-128"/>
              </a:rPr>
              <a:t>8</a:t>
            </a:r>
            <a:r>
              <a:rPr lang="ja-JP" altLang="en-US" sz="1050" u="sng" dirty="0">
                <a:solidFill>
                  <a:srgbClr val="C00000"/>
                </a:solidFill>
                <a:latin typeface="Meiryo UI" panose="020B0604030504040204" pitchFamily="50" charset="-128"/>
                <a:ea typeface="Meiryo UI" panose="020B0604030504040204" pitchFamily="50" charset="-128"/>
              </a:rPr>
              <a:t>時間以内に水以外のものを摂取しないようにお願いします</a:t>
            </a:r>
            <a:r>
              <a:rPr lang="ja-JP" altLang="en-US" sz="1050" u="sng" dirty="0">
                <a:solidFill>
                  <a:prstClr val="black"/>
                </a:solidFill>
                <a:latin typeface="Meiryo UI" panose="020B0604030504040204" pitchFamily="50" charset="-128"/>
                <a:ea typeface="Meiryo UI" panose="020B0604030504040204" pitchFamily="50" charset="-128"/>
              </a:rPr>
              <a:t>。</a:t>
            </a:r>
            <a:endParaRPr lang="en-US" altLang="ja-JP" sz="1050" u="sng" dirty="0">
              <a:solidFill>
                <a:prstClr val="black"/>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検査前</a:t>
            </a:r>
            <a:r>
              <a:rPr lang="en-US" altLang="ja-JP" sz="1050" dirty="0">
                <a:solidFill>
                  <a:prstClr val="black"/>
                </a:solidFill>
                <a:latin typeface="Meiryo UI" panose="020B0604030504040204" pitchFamily="50" charset="-128"/>
                <a:ea typeface="Meiryo UI" panose="020B0604030504040204" pitchFamily="50" charset="-128"/>
              </a:rPr>
              <a:t>8</a:t>
            </a:r>
            <a:r>
              <a:rPr lang="ja-JP" altLang="en-US" sz="1050" dirty="0">
                <a:solidFill>
                  <a:prstClr val="black"/>
                </a:solidFill>
                <a:latin typeface="Meiryo UI" panose="020B0604030504040204" pitchFamily="50" charset="-128"/>
                <a:ea typeface="Meiryo UI" panose="020B0604030504040204" pitchFamily="50" charset="-128"/>
              </a:rPr>
              <a:t>時間以内に水以外のものを摂取された場合、ご受診できなくなりますのでご留意ください。</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u="sng" dirty="0">
                <a:solidFill>
                  <a:srgbClr val="C00000"/>
                </a:solidFill>
                <a:latin typeface="Meiryo UI" panose="020B0604030504040204" pitchFamily="50" charset="-128"/>
                <a:ea typeface="Meiryo UI" panose="020B0604030504040204" pitchFamily="50" charset="-128"/>
              </a:rPr>
              <a:t>② 前日の夕食で肉、魚などのタンパク質を大量に摂取しないようにお願いします。</a:t>
            </a:r>
            <a:endParaRPr lang="en-US" altLang="ja-JP" sz="1050" u="sng" dirty="0">
              <a:solidFill>
                <a:srgbClr val="C00000"/>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検査前日に大量のタンパク質を摂取された場合ご受診できなくなりますのでご留意ください。</a:t>
            </a:r>
            <a:br>
              <a:rPr lang="en-US" altLang="ja-JP" sz="1050" dirty="0">
                <a:solidFill>
                  <a:prstClr val="black"/>
                </a:solidFill>
                <a:latin typeface="Meiryo UI" panose="020B0604030504040204" pitchFamily="50" charset="-128"/>
                <a:ea typeface="Meiryo UI" panose="020B0604030504040204" pitchFamily="50" charset="-128"/>
              </a:rPr>
            </a:br>
            <a:r>
              <a:rPr lang="ja-JP" altLang="en-US" sz="1050" dirty="0">
                <a:solidFill>
                  <a:prstClr val="black"/>
                </a:solidFill>
                <a:latin typeface="Meiryo UI" panose="020B0604030504040204" pitchFamily="50" charset="-128"/>
                <a:ea typeface="Meiryo UI" panose="020B0604030504040204" pitchFamily="50" charset="-128"/>
              </a:rPr>
              <a:t>タンパク質摂取量の目安としては、鶏ささみで</a:t>
            </a:r>
            <a:r>
              <a:rPr lang="en-US" altLang="ja-JP" sz="1050" dirty="0">
                <a:solidFill>
                  <a:prstClr val="black"/>
                </a:solidFill>
                <a:latin typeface="Meiryo UI" panose="020B0604030504040204" pitchFamily="50" charset="-128"/>
                <a:ea typeface="Meiryo UI" panose="020B0604030504040204" pitchFamily="50" charset="-128"/>
              </a:rPr>
              <a:t>100g </a:t>
            </a:r>
            <a:r>
              <a:rPr lang="ja-JP" altLang="en-US" sz="1050" dirty="0">
                <a:solidFill>
                  <a:prstClr val="black"/>
                </a:solidFill>
                <a:latin typeface="Meiryo UI" panose="020B0604030504040204" pitchFamily="50" charset="-128"/>
                <a:ea typeface="Meiryo UI" panose="020B0604030504040204" pitchFamily="50" charset="-128"/>
              </a:rPr>
              <a:t>程度ならば問題ありませんが、</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500"/>
              </a:lnSpc>
            </a:pPr>
            <a:r>
              <a:rPr lang="en-US" altLang="ja-JP" sz="1050" dirty="0">
                <a:solidFill>
                  <a:prstClr val="black"/>
                </a:solidFill>
                <a:latin typeface="Meiryo UI" panose="020B0604030504040204" pitchFamily="50" charset="-128"/>
                <a:ea typeface="Meiryo UI" panose="020B0604030504040204" pitchFamily="50" charset="-128"/>
              </a:rPr>
              <a:t>400g </a:t>
            </a:r>
            <a:r>
              <a:rPr lang="ja-JP" altLang="en-US" sz="1050" dirty="0">
                <a:solidFill>
                  <a:prstClr val="black"/>
                </a:solidFill>
                <a:latin typeface="Meiryo UI" panose="020B0604030504040204" pitchFamily="50" charset="-128"/>
                <a:ea typeface="Meiryo UI" panose="020B0604030504040204" pitchFamily="50" charset="-128"/>
              </a:rPr>
              <a:t>だと翌日にも影響が残ることが分かっています。</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u="sng" dirty="0">
                <a:solidFill>
                  <a:srgbClr val="C00000"/>
                </a:solidFill>
                <a:latin typeface="Meiryo UI" panose="020B0604030504040204" pitchFamily="50" charset="-128"/>
                <a:ea typeface="Meiryo UI" panose="020B0604030504040204" pitchFamily="50" charset="-128"/>
              </a:rPr>
              <a:t>③ 検査当日に激しい運動をしないようにお願いします。</a:t>
            </a:r>
            <a:endParaRPr lang="en-US" altLang="ja-JP" sz="1050" u="sng" dirty="0">
              <a:solidFill>
                <a:srgbClr val="C00000"/>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検査当日に激しい運動</a:t>
            </a: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早朝のランニングなど</a:t>
            </a: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をされた場合、ご受診できなくなりますのでご留意ください。</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500"/>
              </a:lnSpc>
            </a:pPr>
            <a:r>
              <a:rPr lang="en-US" altLang="ja-JP" sz="1050" dirty="0">
                <a:solidFill>
                  <a:prstClr val="black"/>
                </a:solidFill>
                <a:latin typeface="Meiryo UI" panose="020B0604030504040204" pitchFamily="50" charset="-128"/>
                <a:ea typeface="Meiryo UI" panose="020B0604030504040204" pitchFamily="50" charset="-128"/>
              </a:rPr>
              <a:t>30</a:t>
            </a:r>
            <a:r>
              <a:rPr lang="ja-JP" altLang="en-US" sz="1050" dirty="0">
                <a:solidFill>
                  <a:prstClr val="black"/>
                </a:solidFill>
                <a:latin typeface="Meiryo UI" panose="020B0604030504040204" pitchFamily="50" charset="-128"/>
                <a:ea typeface="Meiryo UI" panose="020B0604030504040204" pitchFamily="50" charset="-128"/>
              </a:rPr>
              <a:t>分程度早歩きする程度の運動なら問題ありません。</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u="sng" dirty="0">
                <a:solidFill>
                  <a:srgbClr val="C00000"/>
                </a:solidFill>
                <a:latin typeface="Meiryo UI" panose="020B0604030504040204" pitchFamily="50" charset="-128"/>
                <a:ea typeface="Meiryo UI" panose="020B0604030504040204" pitchFamily="50" charset="-128"/>
              </a:rPr>
              <a:t>④ 検査前</a:t>
            </a:r>
            <a:r>
              <a:rPr lang="en-US" altLang="ja-JP" sz="1050" u="sng" dirty="0">
                <a:solidFill>
                  <a:srgbClr val="C00000"/>
                </a:solidFill>
                <a:latin typeface="Meiryo UI" panose="020B0604030504040204" pitchFamily="50" charset="-128"/>
                <a:ea typeface="Meiryo UI" panose="020B0604030504040204" pitchFamily="50" charset="-128"/>
              </a:rPr>
              <a:t>(</a:t>
            </a:r>
            <a:r>
              <a:rPr lang="ja-JP" altLang="en-US" sz="1050" u="sng" dirty="0">
                <a:solidFill>
                  <a:srgbClr val="C00000"/>
                </a:solidFill>
                <a:latin typeface="Meiryo UI" panose="020B0604030504040204" pitchFamily="50" charset="-128"/>
                <a:ea typeface="Meiryo UI" panose="020B0604030504040204" pitchFamily="50" charset="-128"/>
              </a:rPr>
              <a:t>数日間</a:t>
            </a:r>
            <a:r>
              <a:rPr lang="en-US" altLang="ja-JP" sz="1050" u="sng" dirty="0">
                <a:solidFill>
                  <a:srgbClr val="C00000"/>
                </a:solidFill>
                <a:latin typeface="Meiryo UI" panose="020B0604030504040204" pitchFamily="50" charset="-128"/>
                <a:ea typeface="Meiryo UI" panose="020B0604030504040204" pitchFamily="50" charset="-128"/>
              </a:rPr>
              <a:t>)</a:t>
            </a:r>
            <a:r>
              <a:rPr lang="ja-JP" altLang="en-US" sz="1050" u="sng" dirty="0">
                <a:solidFill>
                  <a:srgbClr val="C00000"/>
                </a:solidFill>
                <a:latin typeface="Meiryo UI" panose="020B0604030504040204" pitchFamily="50" charset="-128"/>
                <a:ea typeface="Meiryo UI" panose="020B0604030504040204" pitchFamily="50" charset="-128"/>
              </a:rPr>
              <a:t>は厳しい食事制限</a:t>
            </a:r>
            <a:r>
              <a:rPr lang="en-US" altLang="ja-JP" sz="1050" u="sng" dirty="0">
                <a:solidFill>
                  <a:srgbClr val="C00000"/>
                </a:solidFill>
                <a:latin typeface="Meiryo UI" panose="020B0604030504040204" pitchFamily="50" charset="-128"/>
                <a:ea typeface="Meiryo UI" panose="020B0604030504040204" pitchFamily="50" charset="-128"/>
              </a:rPr>
              <a:t>(</a:t>
            </a:r>
            <a:r>
              <a:rPr lang="ja-JP" altLang="en-US" sz="1050" u="sng" dirty="0">
                <a:solidFill>
                  <a:srgbClr val="C00000"/>
                </a:solidFill>
                <a:latin typeface="Meiryo UI" panose="020B0604030504040204" pitchFamily="50" charset="-128"/>
                <a:ea typeface="Meiryo UI" panose="020B0604030504040204" pitchFamily="50" charset="-128"/>
              </a:rPr>
              <a:t>ダイエット</a:t>
            </a:r>
            <a:r>
              <a:rPr lang="en-US" altLang="ja-JP" sz="1050" u="sng" dirty="0">
                <a:solidFill>
                  <a:srgbClr val="C00000"/>
                </a:solidFill>
                <a:latin typeface="Meiryo UI" panose="020B0604030504040204" pitchFamily="50" charset="-128"/>
                <a:ea typeface="Meiryo UI" panose="020B0604030504040204" pitchFamily="50" charset="-128"/>
              </a:rPr>
              <a:t>)</a:t>
            </a:r>
            <a:r>
              <a:rPr lang="ja-JP" altLang="en-US" sz="1050" u="sng" dirty="0">
                <a:solidFill>
                  <a:srgbClr val="C00000"/>
                </a:solidFill>
                <a:latin typeface="Meiryo UI" panose="020B0604030504040204" pitchFamily="50" charset="-128"/>
                <a:ea typeface="Meiryo UI" panose="020B0604030504040204" pitchFamily="50" charset="-128"/>
              </a:rPr>
              <a:t>をせず、通常の食事を心がけて下さい。</a:t>
            </a:r>
            <a:endParaRPr lang="en-US" altLang="ja-JP" sz="1050" u="sng" dirty="0">
              <a:solidFill>
                <a:srgbClr val="C00000"/>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検査前に厳しい食事制限をすると栄養不良のため、血液中アミノ酸濃度が極端に低下することがあります。</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この場合、検査結果に影響がでる可能性がありますので、検査前は通常の食事を摂るよう心がけてください。　</a:t>
            </a:r>
            <a:br>
              <a:rPr lang="en-US" altLang="ja-JP" sz="1050" dirty="0">
                <a:solidFill>
                  <a:prstClr val="black"/>
                </a:solidFill>
                <a:latin typeface="Meiryo UI" panose="020B0604030504040204" pitchFamily="50" charset="-128"/>
                <a:ea typeface="Meiryo UI" panose="020B0604030504040204" pitchFamily="50" charset="-128"/>
              </a:rPr>
            </a:br>
            <a:r>
              <a:rPr lang="ja-JP" altLang="en-US" sz="1050" dirty="0">
                <a:solidFill>
                  <a:prstClr val="black"/>
                </a:solidFill>
                <a:latin typeface="Meiryo UI" panose="020B0604030504040204" pitchFamily="50" charset="-128"/>
                <a:ea typeface="Meiryo UI" panose="020B0604030504040204" pitchFamily="50" charset="-128"/>
              </a:rPr>
              <a:t>なお、検査当日の朝は食事を摂らずにご受診ください。</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620689" y="920553"/>
            <a:ext cx="3357009" cy="307777"/>
          </a:xfrm>
          <a:prstGeom prst="rect">
            <a:avLst/>
          </a:prstGeom>
          <a:noFill/>
        </p:spPr>
        <p:txBody>
          <a:bodyPr wrap="none" rtlCol="0">
            <a:spAutoFit/>
          </a:bodyPr>
          <a:lstStyle/>
          <a:p>
            <a:r>
              <a:rPr lang="ja-JP" altLang="en-US" sz="1400" b="1" dirty="0">
                <a:solidFill>
                  <a:schemeClr val="accent6">
                    <a:lumMod val="75000"/>
                  </a:schemeClr>
                </a:solidFill>
                <a:latin typeface="Meiryo UI" panose="020B0604030504040204" pitchFamily="50" charset="-128"/>
                <a:ea typeface="Meiryo UI" panose="020B0604030504040204" pitchFamily="50" charset="-128"/>
              </a:rPr>
              <a:t>３．検査当日の注意事項をご説明ください</a:t>
            </a:r>
          </a:p>
        </p:txBody>
      </p:sp>
    </p:spTree>
    <p:extLst>
      <p:ext uri="{BB962C8B-B14F-4D97-AF65-F5344CB8AC3E}">
        <p14:creationId xmlns:p14="http://schemas.microsoft.com/office/powerpoint/2010/main" val="1226449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25810" y="3400011"/>
            <a:ext cx="5318348" cy="2674258"/>
          </a:xfrm>
          <a:prstGeom prst="rect">
            <a:avLst/>
          </a:prstGeom>
        </p:spPr>
        <p:txBody>
          <a:bodyPr wrap="square">
            <a:spAutoFit/>
          </a:bodyPr>
          <a:lstStyle/>
          <a:p>
            <a:pPr>
              <a:lnSpc>
                <a:spcPts val="1400"/>
              </a:lnSpc>
            </a:pPr>
            <a:r>
              <a:rPr lang="ja-JP" altLang="en-US" sz="1050" u="sng" dirty="0">
                <a:solidFill>
                  <a:prstClr val="black"/>
                </a:solidFill>
                <a:latin typeface="Meiryo UI" panose="020B0604030504040204" pitchFamily="50" charset="-128"/>
                <a:ea typeface="Meiryo UI" panose="020B0604030504040204" pitchFamily="50" charset="-128"/>
              </a:rPr>
              <a:t>⑩ 検査前</a:t>
            </a:r>
            <a:r>
              <a:rPr lang="en-US" altLang="ja-JP" sz="1050" u="sng" dirty="0">
                <a:solidFill>
                  <a:prstClr val="black"/>
                </a:solidFill>
                <a:latin typeface="Meiryo UI" panose="020B0604030504040204" pitchFamily="50" charset="-128"/>
                <a:ea typeface="Meiryo UI" panose="020B0604030504040204" pitchFamily="50" charset="-128"/>
              </a:rPr>
              <a:t>8</a:t>
            </a:r>
            <a:r>
              <a:rPr lang="ja-JP" altLang="en-US" sz="1050" u="sng" dirty="0">
                <a:solidFill>
                  <a:prstClr val="black"/>
                </a:solidFill>
                <a:latin typeface="Meiryo UI" panose="020B0604030504040204" pitchFamily="50" charset="-128"/>
                <a:ea typeface="Meiryo UI" panose="020B0604030504040204" pitchFamily="50" charset="-128"/>
              </a:rPr>
              <a:t>時間以内に水以外のものを摂取しましたか？</a:t>
            </a:r>
            <a:r>
              <a:rPr lang="ja-JP" altLang="en-US" sz="1050" u="sng" dirty="0">
                <a:latin typeface="Meiryo UI" panose="020B0604030504040204" pitchFamily="50" charset="-128"/>
                <a:ea typeface="Meiryo UI" panose="020B0604030504040204" pitchFamily="50" charset="-128"/>
              </a:rPr>
              <a:t>　→　「はい」の場合</a:t>
            </a:r>
            <a:endParaRPr lang="en-US" altLang="ja-JP" sz="1050" u="sng" dirty="0">
              <a:solidFill>
                <a:prstClr val="black"/>
              </a:solidFill>
              <a:latin typeface="Meiryo UI" panose="020B0604030504040204" pitchFamily="50" charset="-128"/>
              <a:ea typeface="Meiryo UI" panose="020B0604030504040204" pitchFamily="50" charset="-128"/>
            </a:endParaRPr>
          </a:p>
          <a:p>
            <a:pPr>
              <a:lnSpc>
                <a:spcPts val="1400"/>
              </a:lnSpc>
            </a:pPr>
            <a:r>
              <a:rPr lang="en-US" altLang="ja-JP" sz="1050" dirty="0">
                <a:solidFill>
                  <a:prstClr val="black"/>
                </a:solidFill>
                <a:latin typeface="Meiryo UI" panose="020B0604030504040204" pitchFamily="50" charset="-128"/>
                <a:ea typeface="Meiryo UI" panose="020B0604030504040204" pitchFamily="50" charset="-128"/>
              </a:rPr>
              <a:t>8</a:t>
            </a:r>
            <a:r>
              <a:rPr lang="ja-JP" altLang="en-US" sz="1050" dirty="0">
                <a:solidFill>
                  <a:prstClr val="black"/>
                </a:solidFill>
                <a:latin typeface="Meiryo UI" panose="020B0604030504040204" pitchFamily="50" charset="-128"/>
                <a:ea typeface="Meiryo UI" panose="020B0604030504040204" pitchFamily="50" charset="-128"/>
              </a:rPr>
              <a:t>時間以内に水以外のものを摂取された場合、その影響が懸念されますので、</a:t>
            </a:r>
            <a:br>
              <a:rPr lang="en-US" altLang="ja-JP" sz="1050" dirty="0">
                <a:solidFill>
                  <a:prstClr val="black"/>
                </a:solidFill>
                <a:latin typeface="Meiryo UI" panose="020B0604030504040204" pitchFamily="50" charset="-128"/>
                <a:ea typeface="Meiryo UI" panose="020B0604030504040204" pitchFamily="50" charset="-128"/>
              </a:rPr>
            </a:br>
            <a:r>
              <a:rPr lang="ja-JP" altLang="en-US" sz="1050" dirty="0">
                <a:solidFill>
                  <a:prstClr val="black"/>
                </a:solidFill>
                <a:latin typeface="Meiryo UI" panose="020B0604030504040204" pitchFamily="50" charset="-128"/>
                <a:ea typeface="Meiryo UI" panose="020B0604030504040204" pitchFamily="50" charset="-128"/>
              </a:rPr>
              <a:t>せっかくお越しいただいたのに申し訳ありませんが、ご受診はまたの機会にお願いします。</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u="sng" dirty="0">
                <a:solidFill>
                  <a:prstClr val="black"/>
                </a:solidFill>
                <a:latin typeface="Meiryo UI" panose="020B0604030504040204" pitchFamily="50" charset="-128"/>
                <a:ea typeface="Meiryo UI" panose="020B0604030504040204" pitchFamily="50" charset="-128"/>
              </a:rPr>
              <a:t>⑪ 前日の夕食で肉、魚などのタンパク質を大量に摂取しましたか？</a:t>
            </a:r>
            <a:r>
              <a:rPr lang="ja-JP" altLang="en-US" sz="1050" u="sng" dirty="0">
                <a:latin typeface="Meiryo UI" panose="020B0604030504040204" pitchFamily="50" charset="-128"/>
                <a:ea typeface="Meiryo UI" panose="020B0604030504040204" pitchFamily="50" charset="-128"/>
              </a:rPr>
              <a:t>　→　「はい」の場合</a:t>
            </a:r>
            <a:endParaRPr lang="en-US" altLang="ja-JP" sz="1050" u="sng" dirty="0">
              <a:solidFill>
                <a:prstClr val="black"/>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検査前日に大量のタンパク質を摂取された場合、その影響が懸念されますので、</a:t>
            </a:r>
            <a:br>
              <a:rPr lang="en-US" altLang="ja-JP" sz="1050" dirty="0">
                <a:solidFill>
                  <a:prstClr val="black"/>
                </a:solidFill>
                <a:latin typeface="Meiryo UI" panose="020B0604030504040204" pitchFamily="50" charset="-128"/>
                <a:ea typeface="Meiryo UI" panose="020B0604030504040204" pitchFamily="50" charset="-128"/>
              </a:rPr>
            </a:br>
            <a:r>
              <a:rPr lang="ja-JP" altLang="en-US" sz="1050" dirty="0">
                <a:solidFill>
                  <a:prstClr val="black"/>
                </a:solidFill>
                <a:latin typeface="Meiryo UI" panose="020B0604030504040204" pitchFamily="50" charset="-128"/>
                <a:ea typeface="Meiryo UI" panose="020B0604030504040204" pitchFamily="50" charset="-128"/>
              </a:rPr>
              <a:t>せっかくお越しいただいたのに申し訳ありませんが、ご受診はまたの機会にお願いします。</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タンパク質摂取量の目安としては、鶏ささみで</a:t>
            </a:r>
            <a:r>
              <a:rPr lang="en-US" altLang="ja-JP" sz="1050" dirty="0">
                <a:solidFill>
                  <a:prstClr val="black"/>
                </a:solidFill>
                <a:latin typeface="Meiryo UI" panose="020B0604030504040204" pitchFamily="50" charset="-128"/>
                <a:ea typeface="Meiryo UI" panose="020B0604030504040204" pitchFamily="50" charset="-128"/>
              </a:rPr>
              <a:t>100g </a:t>
            </a:r>
            <a:r>
              <a:rPr lang="ja-JP" altLang="en-US" sz="1050" dirty="0">
                <a:solidFill>
                  <a:prstClr val="black"/>
                </a:solidFill>
                <a:latin typeface="Meiryo UI" panose="020B0604030504040204" pitchFamily="50" charset="-128"/>
                <a:ea typeface="Meiryo UI" panose="020B0604030504040204" pitchFamily="50" charset="-128"/>
              </a:rPr>
              <a:t>程度ならば問題ありませんが、</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500"/>
              </a:lnSpc>
            </a:pPr>
            <a:r>
              <a:rPr lang="en-US" altLang="ja-JP" sz="1050" dirty="0">
                <a:solidFill>
                  <a:prstClr val="black"/>
                </a:solidFill>
                <a:latin typeface="Meiryo UI" panose="020B0604030504040204" pitchFamily="50" charset="-128"/>
                <a:ea typeface="Meiryo UI" panose="020B0604030504040204" pitchFamily="50" charset="-128"/>
              </a:rPr>
              <a:t>400g </a:t>
            </a:r>
            <a:r>
              <a:rPr lang="ja-JP" altLang="en-US" sz="1050" dirty="0">
                <a:solidFill>
                  <a:prstClr val="black"/>
                </a:solidFill>
                <a:latin typeface="Meiryo UI" panose="020B0604030504040204" pitchFamily="50" charset="-128"/>
                <a:ea typeface="Meiryo UI" panose="020B0604030504040204" pitchFamily="50" charset="-128"/>
              </a:rPr>
              <a:t>だと翌日にも影響が残ることが分かっています。</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400"/>
              </a:lnSpc>
            </a:pPr>
            <a:r>
              <a:rPr lang="ja-JP" altLang="en-US" sz="1050" u="sng" dirty="0">
                <a:solidFill>
                  <a:prstClr val="black"/>
                </a:solidFill>
                <a:latin typeface="Meiryo UI" panose="020B0604030504040204" pitchFamily="50" charset="-128"/>
                <a:ea typeface="Meiryo UI" panose="020B0604030504040204" pitchFamily="50" charset="-128"/>
              </a:rPr>
              <a:t>⑫ 検査当日に激しい運動をしましたか？</a:t>
            </a:r>
            <a:r>
              <a:rPr lang="ja-JP" altLang="en-US" sz="1050" u="sng" dirty="0">
                <a:latin typeface="Meiryo UI" panose="020B0604030504040204" pitchFamily="50" charset="-128"/>
                <a:ea typeface="Meiryo UI" panose="020B0604030504040204" pitchFamily="50" charset="-128"/>
              </a:rPr>
              <a:t>　→　「はい」の場合</a:t>
            </a:r>
            <a:endParaRPr lang="en-US" altLang="ja-JP" sz="1050" u="sng" dirty="0">
              <a:solidFill>
                <a:prstClr val="black"/>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検査当日に激しい運動</a:t>
            </a: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早朝のランニングなど</a:t>
            </a: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をされた場合、その影響が懸念されますので、</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500"/>
              </a:lnSpc>
            </a:pPr>
            <a:r>
              <a:rPr lang="ja-JP" altLang="en-US" sz="1050" dirty="0">
                <a:solidFill>
                  <a:prstClr val="black"/>
                </a:solidFill>
                <a:latin typeface="Meiryo UI" panose="020B0604030504040204" pitchFamily="50" charset="-128"/>
                <a:ea typeface="Meiryo UI" panose="020B0604030504040204" pitchFamily="50" charset="-128"/>
              </a:rPr>
              <a:t>せっかくお越しいただいたのに申し訳ありませんが、ご受診はまたの機会にお願いします。</a:t>
            </a:r>
            <a:endParaRPr lang="en-US" altLang="ja-JP" sz="1050" dirty="0">
              <a:solidFill>
                <a:prstClr val="black"/>
              </a:solidFill>
              <a:latin typeface="Meiryo UI" panose="020B0604030504040204" pitchFamily="50" charset="-128"/>
              <a:ea typeface="Meiryo UI" panose="020B0604030504040204" pitchFamily="50" charset="-128"/>
            </a:endParaRPr>
          </a:p>
          <a:p>
            <a:pPr>
              <a:lnSpc>
                <a:spcPts val="1500"/>
              </a:lnSpc>
            </a:pPr>
            <a:r>
              <a:rPr lang="en-US" altLang="ja-JP" sz="1050" dirty="0">
                <a:solidFill>
                  <a:prstClr val="black"/>
                </a:solidFill>
                <a:latin typeface="Meiryo UI" panose="020B0604030504040204" pitchFamily="50" charset="-128"/>
                <a:ea typeface="Meiryo UI" panose="020B0604030504040204" pitchFamily="50" charset="-128"/>
              </a:rPr>
              <a:t>30</a:t>
            </a:r>
            <a:r>
              <a:rPr lang="ja-JP" altLang="en-US" sz="1050" dirty="0">
                <a:solidFill>
                  <a:prstClr val="black"/>
                </a:solidFill>
                <a:latin typeface="Meiryo UI" panose="020B0604030504040204" pitchFamily="50" charset="-128"/>
                <a:ea typeface="Meiryo UI" panose="020B0604030504040204" pitchFamily="50" charset="-128"/>
              </a:rPr>
              <a:t>分程度早歩きする程度の運動なら問題ありません。</a:t>
            </a:r>
            <a:endParaRPr lang="ja-JP" altLang="en-US" sz="105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548680" y="1335454"/>
            <a:ext cx="3384260" cy="307777"/>
          </a:xfrm>
          <a:prstGeom prst="rect">
            <a:avLst/>
          </a:prstGeom>
          <a:noFill/>
        </p:spPr>
        <p:txBody>
          <a:bodyPr wrap="none" rtlCol="0">
            <a:spAutoFit/>
          </a:bodyPr>
          <a:lstStyle/>
          <a:p>
            <a:r>
              <a:rPr lang="en-US" altLang="ja-JP" sz="1400" b="1" dirty="0">
                <a:solidFill>
                  <a:schemeClr val="accent6">
                    <a:lumMod val="75000"/>
                  </a:schemeClr>
                </a:solidFill>
                <a:latin typeface="Meiryo UI" panose="020B0604030504040204" pitchFamily="50" charset="-128"/>
                <a:ea typeface="Meiryo UI" panose="020B0604030504040204" pitchFamily="50" charset="-128"/>
              </a:rPr>
              <a:t>1</a:t>
            </a:r>
            <a:r>
              <a:rPr lang="ja-JP" altLang="en-US" sz="1400" b="1" dirty="0">
                <a:solidFill>
                  <a:schemeClr val="accent6">
                    <a:lumMod val="75000"/>
                  </a:schemeClr>
                </a:solidFill>
                <a:latin typeface="Meiryo UI" panose="020B0604030504040204" pitchFamily="50" charset="-128"/>
                <a:ea typeface="Meiryo UI" panose="020B0604030504040204" pitchFamily="50" charset="-128"/>
              </a:rPr>
              <a:t>．検査当日のチェック項目をご確認下さい</a:t>
            </a:r>
          </a:p>
        </p:txBody>
      </p:sp>
      <p:sp>
        <p:nvSpPr>
          <p:cNvPr id="8" name="タイトル 1"/>
          <p:cNvSpPr txBox="1">
            <a:spLocks/>
          </p:cNvSpPr>
          <p:nvPr/>
        </p:nvSpPr>
        <p:spPr>
          <a:xfrm>
            <a:off x="692696" y="735715"/>
            <a:ext cx="5472608" cy="389392"/>
          </a:xfrm>
          <a:prstGeom prst="rect">
            <a:avLst/>
          </a:prstGeom>
          <a:solidFill>
            <a:schemeClr val="accent1">
              <a:lumMod val="7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dirty="0">
                <a:solidFill>
                  <a:schemeClr val="bg1"/>
                </a:solidFill>
                <a:latin typeface="Meiryo UI" panose="020B0604030504040204" pitchFamily="50" charset="-128"/>
                <a:ea typeface="Meiryo UI" panose="020B0604030504040204" pitchFamily="50" charset="-128"/>
              </a:rPr>
              <a:t>問診ガイド　</a:t>
            </a:r>
            <a:r>
              <a:rPr lang="en-US" altLang="ja-JP" sz="2000" dirty="0">
                <a:solidFill>
                  <a:schemeClr val="bg1"/>
                </a:solidFill>
                <a:latin typeface="Meiryo UI" panose="020B0604030504040204" pitchFamily="50" charset="-128"/>
                <a:ea typeface="Meiryo UI" panose="020B0604030504040204" pitchFamily="50" charset="-128"/>
              </a:rPr>
              <a:t>(</a:t>
            </a:r>
            <a:r>
              <a:rPr lang="ja-JP" altLang="en-US" sz="2000" dirty="0">
                <a:solidFill>
                  <a:schemeClr val="bg1"/>
                </a:solidFill>
                <a:latin typeface="Meiryo UI" panose="020B0604030504040204" pitchFamily="50" charset="-128"/>
                <a:ea typeface="Meiryo UI" panose="020B0604030504040204" pitchFamily="50" charset="-128"/>
              </a:rPr>
              <a:t>検査当日</a:t>
            </a:r>
            <a:r>
              <a:rPr lang="en-US" altLang="ja-JP" sz="2000" dirty="0">
                <a:solidFill>
                  <a:schemeClr val="bg1"/>
                </a:solidFill>
                <a:latin typeface="Meiryo UI" panose="020B0604030504040204" pitchFamily="50" charset="-128"/>
                <a:ea typeface="Meiryo UI" panose="020B0604030504040204" pitchFamily="50" charset="-128"/>
              </a:rPr>
              <a:t>)</a:t>
            </a:r>
            <a:endParaRPr lang="ja-JP" altLang="en-US" sz="2000" dirty="0">
              <a:solidFill>
                <a:schemeClr val="bg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538403" y="1996351"/>
            <a:ext cx="5882622" cy="259045"/>
          </a:xfrm>
          <a:prstGeom prst="rect">
            <a:avLst/>
          </a:prstGeom>
        </p:spPr>
        <p:txBody>
          <a:bodyPr wrap="square">
            <a:spAutoFit/>
          </a:bodyPr>
          <a:lstStyle/>
          <a:p>
            <a:pPr>
              <a:lnSpc>
                <a:spcPts val="1320"/>
              </a:lnSpc>
            </a:pPr>
            <a:r>
              <a:rPr lang="ja-JP" altLang="en-US" sz="1400" dirty="0">
                <a:solidFill>
                  <a:schemeClr val="accent3">
                    <a:lumMod val="60000"/>
                    <a:lumOff val="40000"/>
                  </a:schemeClr>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すべての質問で「いいえ」とあればご受診いただいて結構です。</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535223" y="2970916"/>
            <a:ext cx="5885802" cy="259045"/>
          </a:xfrm>
          <a:prstGeom prst="rect">
            <a:avLst/>
          </a:prstGeom>
        </p:spPr>
        <p:txBody>
          <a:bodyPr wrap="square">
            <a:spAutoFit/>
          </a:bodyPr>
          <a:lstStyle/>
          <a:p>
            <a:pPr>
              <a:lnSpc>
                <a:spcPts val="1320"/>
              </a:lnSpc>
            </a:pPr>
            <a:r>
              <a:rPr lang="ja-JP" altLang="en-US" sz="1400" dirty="0">
                <a:solidFill>
                  <a:schemeClr val="accent3">
                    <a:lumMod val="60000"/>
                    <a:lumOff val="40000"/>
                  </a:schemeClr>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いずれかの質問で「はい」がある場合は以下の通りです。</a:t>
            </a:r>
            <a:endParaRPr lang="en-US" altLang="ja-JP" sz="1400" dirty="0">
              <a:solidFill>
                <a:prstClr val="black"/>
              </a:solidFill>
              <a:latin typeface="Meiryo UI" panose="020B0604030504040204" pitchFamily="50" charset="-128"/>
              <a:ea typeface="Meiryo UI" panose="020B0604030504040204" pitchFamily="50" charset="-128"/>
            </a:endParaRPr>
          </a:p>
        </p:txBody>
      </p:sp>
      <p:cxnSp>
        <p:nvCxnSpPr>
          <p:cNvPr id="11" name="直線コネクタ 10"/>
          <p:cNvCxnSpPr/>
          <p:nvPr/>
        </p:nvCxnSpPr>
        <p:spPr>
          <a:xfrm>
            <a:off x="764704" y="2651696"/>
            <a:ext cx="4896544"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898643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TotalTime>
  <Words>2043</Words>
  <Application>Microsoft Office PowerPoint</Application>
  <PresentationFormat>A4 210 x 297 mm</PresentationFormat>
  <Paragraphs>159</Paragraphs>
  <Slides>7</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Meiryo UI</vt:lpstr>
      <vt:lpstr>Arial</vt:lpstr>
      <vt:lpstr>Calibri</vt:lpstr>
      <vt:lpstr>Century</vt:lpstr>
      <vt:lpstr>Office ​​テーマ</vt:lpstr>
      <vt:lpstr>目次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安東　敏彦</dc:creator>
  <cp:lastModifiedBy>Seiichi Saiki</cp:lastModifiedBy>
  <cp:revision>42</cp:revision>
  <cp:lastPrinted>2017-10-27T00:35:07Z</cp:lastPrinted>
  <dcterms:created xsi:type="dcterms:W3CDTF">2017-03-02T06:27:04Z</dcterms:created>
  <dcterms:modified xsi:type="dcterms:W3CDTF">2022-07-29T00:43:29Z</dcterms:modified>
</cp:coreProperties>
</file>