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01" r:id="rId5"/>
    <p:sldId id="260" r:id="rId6"/>
    <p:sldId id="261" r:id="rId7"/>
    <p:sldId id="262" r:id="rId8"/>
    <p:sldId id="263" r:id="rId9"/>
    <p:sldId id="264" r:id="rId10"/>
    <p:sldId id="265" r:id="rId11"/>
    <p:sldId id="302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305" r:id="rId22"/>
    <p:sldId id="306" r:id="rId23"/>
    <p:sldId id="307" r:id="rId24"/>
    <p:sldId id="278" r:id="rId25"/>
    <p:sldId id="279" r:id="rId26"/>
    <p:sldId id="308" r:id="rId27"/>
    <p:sldId id="281" r:id="rId28"/>
    <p:sldId id="309" r:id="rId29"/>
    <p:sldId id="310" r:id="rId30"/>
    <p:sldId id="311" r:id="rId31"/>
    <p:sldId id="312" r:id="rId32"/>
    <p:sldId id="285" r:id="rId33"/>
    <p:sldId id="304" r:id="rId34"/>
    <p:sldId id="286" r:id="rId35"/>
    <p:sldId id="287" r:id="rId36"/>
    <p:sldId id="288" r:id="rId37"/>
    <p:sldId id="289" r:id="rId38"/>
    <p:sldId id="313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73BB3AB-5F3E-4B08-4CB4-F36A926230D6}" name="Mariko Takasu" initials="MT" userId="S::mariko_takasu@ajinomoto.com::cfdd55b5-e62f-4204-af5d-3ab07ab38b4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BAA7"/>
    <a:srgbClr val="FFFF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135CAC-7B4D-42D8-3C30-2C31FAA49F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0A26C82-B246-C0B1-8D36-7A6DFA7AEF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90240CA-D8EF-BE3C-C8B6-6B936FB6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59E3D-47BA-49C7-8E8C-6BCB503AC66F}" type="datetimeFigureOut">
              <a:rPr kumimoji="1" lang="ja-JP" altLang="en-US" smtClean="0"/>
              <a:t>2023/10/6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8BF67E6-F4D1-2D65-1576-C7B6231C9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FA95AC9-6895-7A8D-72B9-30CB91A73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6418B-B4C7-48F0-9854-5802C52BA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1690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438DEA-0940-0FAA-38DD-80E8125D2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CBB355B-D0F7-2C81-BA68-D65215F492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93EFAC1-C9CB-A945-ED1A-6550ECFEF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59E3D-47BA-49C7-8E8C-6BCB503AC66F}" type="datetimeFigureOut">
              <a:rPr kumimoji="1" lang="ja-JP" altLang="en-US" smtClean="0"/>
              <a:t>2023/10/6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58096DB-C7F8-C6E3-C51C-A7865F70E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D8C218-7DFC-7B6E-D294-DF49E0E85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6418B-B4C7-48F0-9854-5802C52BA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2271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82C0583-4CAF-4D55-7FB7-FEBF5EBD3A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48D4271-3E52-3669-3011-8B837BA34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C50D58C-3DA3-38B3-B938-27A7C6B3D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59E3D-47BA-49C7-8E8C-6BCB503AC66F}" type="datetimeFigureOut">
              <a:rPr kumimoji="1" lang="ja-JP" altLang="en-US" smtClean="0"/>
              <a:t>2023/10/6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8CAFB58-3E7C-5DAA-FB5A-CA6144E95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49FBB15-2310-2ABF-8760-6A26D96C0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6418B-B4C7-48F0-9854-5802C52BA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9110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0C461F-897A-C482-9F0E-3D7FBDCF0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076F15C-B330-DFBE-FC46-B10B314D5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9A67B75-B08B-4054-4E61-7804B30C5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59E3D-47BA-49C7-8E8C-6BCB503AC66F}" type="datetimeFigureOut">
              <a:rPr kumimoji="1" lang="ja-JP" altLang="en-US" smtClean="0"/>
              <a:t>2023/10/6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CEC97A3-8C35-44E1-AEF3-D80B7636C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F463467-0E8E-2E04-6CE1-3892F9936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6418B-B4C7-48F0-9854-5802C52BA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852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3F415C-F803-4545-77CF-D0A9A8E4E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7EE1D37-C8A1-861F-F769-C015D8CC7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AED374-3773-53D8-6E30-9D65F832D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59E3D-47BA-49C7-8E8C-6BCB503AC66F}" type="datetimeFigureOut">
              <a:rPr kumimoji="1" lang="ja-JP" altLang="en-US" smtClean="0"/>
              <a:t>2023/10/6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E269449-D50E-E0AA-3DDF-79B28725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43D1761-BCA1-09FF-28F2-4D2346697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6418B-B4C7-48F0-9854-5802C52BA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1385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EB5449-ECCE-45F6-CE69-D83B3B2BD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4E1AD55-D797-7735-7DFA-9B30600D19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3F98A36-703D-9CD6-861F-FA4649FA0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AADD521-9E19-E561-FAD2-304AA8CD1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59E3D-47BA-49C7-8E8C-6BCB503AC66F}" type="datetimeFigureOut">
              <a:rPr kumimoji="1" lang="ja-JP" altLang="en-US" smtClean="0"/>
              <a:t>2023/10/6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AA08633-EFEB-D9FD-4E6C-D4FB6259A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B7EC0A7-9B73-24E9-51AE-8CFAD6D76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6418B-B4C7-48F0-9854-5802C52BA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5015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9B6418-4DEE-5DDB-EF38-B3CF4422C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253A084-5571-811E-42CF-CED5CBC55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EBAD586-4F28-4CAC-19FB-9348F59CE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1CA829E-BEDF-3130-C971-C54B4A4A02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926F4E8-C1AA-DE48-CDE9-FE5D4D7052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7A755DD-285D-BCAF-13B6-B54AF3216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59E3D-47BA-49C7-8E8C-6BCB503AC66F}" type="datetimeFigureOut">
              <a:rPr kumimoji="1" lang="ja-JP" altLang="en-US" smtClean="0"/>
              <a:t>2023/10/6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4E5003B-63E2-9A97-05D2-CB0FB0CAA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72AF9B5-D09A-49C9-A877-FF13CED74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6418B-B4C7-48F0-9854-5802C52BA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0421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B5CB59-D40E-3EC7-4774-93A15EA3E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3685AA6-3B83-3322-AE74-2807A3208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59E3D-47BA-49C7-8E8C-6BCB503AC66F}" type="datetimeFigureOut">
              <a:rPr kumimoji="1" lang="ja-JP" altLang="en-US" smtClean="0"/>
              <a:t>2023/10/6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F7D20D5-EF1C-DECD-DE6B-F71D84959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0F978C8-49AF-DF3B-FC5B-DDAAA2829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6418B-B4C7-48F0-9854-5802C52BA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7839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0F42260-35DB-BA36-173F-AA78110D5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59E3D-47BA-49C7-8E8C-6BCB503AC66F}" type="datetimeFigureOut">
              <a:rPr kumimoji="1" lang="ja-JP" altLang="en-US" smtClean="0"/>
              <a:t>2023/10/6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E42F7D7-2E85-2F56-0484-8D65A8FA7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2125BAA-75DA-0089-4AC4-09C00B8B3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6418B-B4C7-48F0-9854-5802C52BA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4176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6D39F8-E6E2-6789-12ED-720DBAD7D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09C500-E03C-D977-4CD2-C485DD68C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3A7521A-094D-3FBF-544E-FFFBCEC54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F5B09F1-567A-710D-8B31-B0B29681D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59E3D-47BA-49C7-8E8C-6BCB503AC66F}" type="datetimeFigureOut">
              <a:rPr kumimoji="1" lang="ja-JP" altLang="en-US" smtClean="0"/>
              <a:t>2023/10/6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751B293-C93E-0391-72CA-C0865BC10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22A2F89-BFB9-CD55-BDE4-CF888B4E7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6418B-B4C7-48F0-9854-5802C52BA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0957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3EB74F-B783-1CF0-80D1-BD3E154E6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97B56DC-776F-6CB3-1E49-85BAC21AE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4A5D861-B82E-A412-5CD6-BC5AC00165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E20FF13-33D5-3617-F7D3-F2E64DC3E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59E3D-47BA-49C7-8E8C-6BCB503AC66F}" type="datetimeFigureOut">
              <a:rPr kumimoji="1" lang="ja-JP" altLang="en-US" smtClean="0"/>
              <a:t>2023/10/6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66770F5-03EA-2773-D4F8-8B9831B26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3982908-7149-70BF-C970-FBB29D73D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6418B-B4C7-48F0-9854-5802C52BA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2076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6788FE7-DEE0-EAC1-50DB-46EBF4A10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4A48717-0AC5-A91B-8CF2-3ABE91150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0B9F4BF-B1B0-264C-E77A-92D0ACE2BC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59E3D-47BA-49C7-8E8C-6BCB503AC66F}" type="datetimeFigureOut">
              <a:rPr kumimoji="1" lang="ja-JP" altLang="en-US" smtClean="0"/>
              <a:t>2023/10/6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6ADCF84-B643-F3F1-78E0-E6934728C9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834E563-6DE1-FD2B-B8B7-59A529DA1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6418B-B4C7-48F0-9854-5802C52BA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5487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4883DD1-97A4-582E-B83B-11FFCE34D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9" y="0"/>
            <a:ext cx="12253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50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B575907-2E69-3CBB-ED4F-EC2A8A9D2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53098" cy="6858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9F7B9FB-D2B4-8C1A-3FF4-0E485E9027A3}"/>
              </a:ext>
            </a:extLst>
          </p:cNvPr>
          <p:cNvSpPr>
            <a:spLocks noChangeAspect="1"/>
          </p:cNvSpPr>
          <p:nvPr/>
        </p:nvSpPr>
        <p:spPr>
          <a:xfrm>
            <a:off x="846000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着目したのは、誰もが持っている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38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B575907-2E69-3CBB-ED4F-EC2A8A9D2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53098" cy="6858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9F7B9FB-D2B4-8C1A-3FF4-0E485E9027A3}"/>
              </a:ext>
            </a:extLst>
          </p:cNvPr>
          <p:cNvSpPr>
            <a:spLocks noChangeAspect="1"/>
          </p:cNvSpPr>
          <p:nvPr/>
        </p:nvSpPr>
        <p:spPr>
          <a:xfrm>
            <a:off x="846000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血液中にあるアミノ酸。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531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3B5C955-A6D5-D83A-22A1-DC39931C5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53098" cy="68580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F3391E5-5724-1EF7-FA9D-B46AC921DCFA}"/>
              </a:ext>
            </a:extLst>
          </p:cNvPr>
          <p:cNvSpPr>
            <a:spLocks noChangeAspect="1"/>
          </p:cNvSpPr>
          <p:nvPr/>
        </p:nvSpPr>
        <p:spPr>
          <a:xfrm>
            <a:off x="846000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特定の疾病にかかっている場合、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29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DB883F2-0D42-27BB-1BFB-7038CBD89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3098" cy="6858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3F2637-2A84-996D-EC59-2CADE96CB03E}"/>
              </a:ext>
            </a:extLst>
          </p:cNvPr>
          <p:cNvSpPr>
            <a:spLocks noChangeAspect="1"/>
          </p:cNvSpPr>
          <p:nvPr/>
        </p:nvSpPr>
        <p:spPr>
          <a:xfrm>
            <a:off x="846000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このアミノ酸の濃度バランスが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8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C18086B-CD99-2993-AF9B-CAAB8B262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3098" cy="68580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B8FD66B-A962-2CBD-A7B2-B6449937658B}"/>
              </a:ext>
            </a:extLst>
          </p:cNvPr>
          <p:cNvSpPr>
            <a:spLocks noChangeAspect="1"/>
          </p:cNvSpPr>
          <p:nvPr/>
        </p:nvSpPr>
        <p:spPr>
          <a:xfrm>
            <a:off x="846000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崩れることがわかっていて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501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0C6ABEC-3A7A-1E7A-1FE0-4B7B4C518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3098" cy="6858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59A9B8E-C0D5-344E-168A-09B819913837}"/>
              </a:ext>
            </a:extLst>
          </p:cNvPr>
          <p:cNvSpPr>
            <a:spLocks noChangeAspect="1"/>
          </p:cNvSpPr>
          <p:nvPr/>
        </p:nvSpPr>
        <p:spPr>
          <a:xfrm>
            <a:off x="846000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これを調べることで体に潜む様々な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9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C7452B9-7FE6-4F66-6FA3-38A001DDB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3098" cy="68580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442FFB5-8927-45CD-9C08-7947DA86B9C5}"/>
              </a:ext>
            </a:extLst>
          </p:cNvPr>
          <p:cNvSpPr>
            <a:spLocks noChangeAspect="1"/>
          </p:cNvSpPr>
          <p:nvPr/>
        </p:nvSpPr>
        <p:spPr>
          <a:xfrm>
            <a:off x="846000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疾病リスクを評価できるんだ。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199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C51AB86-2C61-001A-B0B2-09C4CDE66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8" y="3751"/>
            <a:ext cx="12230441" cy="685049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EDB3D90-593E-E9BA-010D-8F08CEC6825F}"/>
              </a:ext>
            </a:extLst>
          </p:cNvPr>
          <p:cNvSpPr>
            <a:spLocks noChangeAspect="1"/>
          </p:cNvSpPr>
          <p:nvPr/>
        </p:nvSpPr>
        <p:spPr>
          <a:xfrm>
            <a:off x="846000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FF0066"/>
                </a:solidFill>
              </a:rPr>
              <a:t>この検査で、どこまでわかるの？</a:t>
            </a:r>
            <a:endParaRPr kumimoji="1" lang="en-US" altLang="ja-JP" sz="3600" b="1" dirty="0">
              <a:solidFill>
                <a:srgbClr val="FF0066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A7EAEF8-C9EA-DA4C-CC11-25979F926870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FF0066"/>
                </a:solidFill>
                <a:latin typeface="游ゴシック 本文"/>
              </a:rPr>
              <a:t>妻</a:t>
            </a:r>
            <a:endParaRPr kumimoji="1" lang="ja-JP" altLang="en-US" sz="3200" b="1" dirty="0">
              <a:solidFill>
                <a:srgbClr val="FF0066"/>
              </a:solidFill>
              <a:latin typeface="游ゴシック 本文"/>
            </a:endParaRPr>
          </a:p>
        </p:txBody>
      </p:sp>
    </p:spTree>
    <p:extLst>
      <p:ext uri="{BB962C8B-B14F-4D97-AF65-F5344CB8AC3E}">
        <p14:creationId xmlns:p14="http://schemas.microsoft.com/office/powerpoint/2010/main" val="1797193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8D4E5E3-EC60-EFB1-F216-A312F4950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8" y="3751"/>
            <a:ext cx="12230441" cy="685049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3430CA5-CAE5-7027-FA2B-7C3233C0D931}"/>
              </a:ext>
            </a:extLst>
          </p:cNvPr>
          <p:cNvSpPr>
            <a:spLocks noChangeAspect="1"/>
          </p:cNvSpPr>
          <p:nvPr/>
        </p:nvSpPr>
        <p:spPr>
          <a:xfrm>
            <a:off x="846000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0070C0"/>
                </a:solidFill>
              </a:rPr>
              <a:t>そんなに時間かけられないしなぁ。</a:t>
            </a:r>
            <a:endParaRPr kumimoji="1" lang="en-US" altLang="ja-JP" sz="3600" b="1" dirty="0">
              <a:solidFill>
                <a:srgbClr val="0070C0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12F9A70-3BDC-D34D-758E-BA99675E71F5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rgbClr val="0070C0"/>
                </a:solidFill>
                <a:latin typeface="游ゴシック 本文"/>
              </a:rPr>
              <a:t>夫</a:t>
            </a:r>
          </a:p>
        </p:txBody>
      </p:sp>
    </p:spTree>
    <p:extLst>
      <p:ext uri="{BB962C8B-B14F-4D97-AF65-F5344CB8AC3E}">
        <p14:creationId xmlns:p14="http://schemas.microsoft.com/office/powerpoint/2010/main" val="454617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7120B69-AE94-EBD8-E68C-46AAA17DB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751"/>
            <a:ext cx="12253097" cy="685049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580FA32-90C5-5DDB-D213-28BAAEA6D3BC}"/>
              </a:ext>
            </a:extLst>
          </p:cNvPr>
          <p:cNvSpPr>
            <a:spLocks noChangeAspect="1"/>
          </p:cNvSpPr>
          <p:nvPr/>
        </p:nvSpPr>
        <p:spPr>
          <a:xfrm>
            <a:off x="846000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アミノインデックス</a:t>
            </a:r>
            <a:r>
              <a:rPr lang="en-US" altLang="ja-JP" sz="3600" b="1" dirty="0">
                <a:solidFill>
                  <a:schemeClr val="tx1"/>
                </a:solidFill>
              </a:rPr>
              <a:t>®</a:t>
            </a:r>
            <a:r>
              <a:rPr lang="ja-JP" altLang="en-US" sz="3600" b="1" dirty="0">
                <a:solidFill>
                  <a:schemeClr val="tx1"/>
                </a:solidFill>
              </a:rPr>
              <a:t>におまかせ！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8F7ABC4-BE2E-0A3C-6971-F25C727E0546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chemeClr val="tx1"/>
                </a:solidFill>
                <a:latin typeface="游ゴシック 本文"/>
              </a:rPr>
              <a:t>アミノイ君</a:t>
            </a:r>
            <a:endParaRPr kumimoji="1" lang="ja-JP" altLang="en-US" sz="3200" b="1" dirty="0">
              <a:solidFill>
                <a:schemeClr val="tx1"/>
              </a:solidFill>
              <a:latin typeface="游ゴシック 本文"/>
            </a:endParaRPr>
          </a:p>
        </p:txBody>
      </p:sp>
    </p:spTree>
    <p:extLst>
      <p:ext uri="{BB962C8B-B14F-4D97-AF65-F5344CB8AC3E}">
        <p14:creationId xmlns:p14="http://schemas.microsoft.com/office/powerpoint/2010/main" val="3485889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AC2709D-4AF2-69C7-DC01-CC4C28A26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3098" cy="68580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11224FE-D874-F76C-0079-DD74AF9D1FE3}"/>
              </a:ext>
            </a:extLst>
          </p:cNvPr>
          <p:cNvSpPr>
            <a:spLocks noChangeAspect="1"/>
          </p:cNvSpPr>
          <p:nvPr/>
        </p:nvSpPr>
        <p:spPr>
          <a:xfrm>
            <a:off x="844579" y="5521529"/>
            <a:ext cx="10580708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rgbClr val="0070C0"/>
                </a:solidFill>
              </a:rPr>
              <a:t>最近、がんが見つかった同世代の友人がいるんだよね</a:t>
            </a:r>
            <a:r>
              <a:rPr kumimoji="1" lang="en-US" altLang="ja-JP" sz="3200" b="1" dirty="0">
                <a:solidFill>
                  <a:srgbClr val="0070C0"/>
                </a:solidFill>
              </a:rPr>
              <a:t>､､､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7185186-E110-C0FE-3A42-69BD5396030E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rgbClr val="0070C0"/>
                </a:solidFill>
                <a:latin typeface="游ゴシック 本文"/>
              </a:rPr>
              <a:t>夫</a:t>
            </a:r>
          </a:p>
        </p:txBody>
      </p:sp>
    </p:spTree>
    <p:extLst>
      <p:ext uri="{BB962C8B-B14F-4D97-AF65-F5344CB8AC3E}">
        <p14:creationId xmlns:p14="http://schemas.microsoft.com/office/powerpoint/2010/main" val="4055429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58403C2-089E-0267-405C-11AFA4BD1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3098" cy="68580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55C650-0B50-37AF-8DD4-2D0D79BE3341}"/>
              </a:ext>
            </a:extLst>
          </p:cNvPr>
          <p:cNvSpPr>
            <a:spLocks noChangeAspect="1"/>
          </p:cNvSpPr>
          <p:nvPr/>
        </p:nvSpPr>
        <p:spPr>
          <a:xfrm>
            <a:off x="293814" y="5668173"/>
            <a:ext cx="11566882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特徴は</a:t>
            </a:r>
            <a:r>
              <a:rPr lang="en-US" altLang="ja-JP" sz="3600" b="1" dirty="0">
                <a:solidFill>
                  <a:schemeClr val="tx1"/>
                </a:solidFill>
              </a:rPr>
              <a:t>3</a:t>
            </a:r>
            <a:r>
              <a:rPr lang="ja-JP" altLang="en-US" sz="3600" b="1" dirty="0">
                <a:solidFill>
                  <a:schemeClr val="tx1"/>
                </a:solidFill>
              </a:rPr>
              <a:t>つ。 たった</a:t>
            </a:r>
            <a:r>
              <a:rPr lang="en-US" altLang="ja-JP" sz="3600" b="1" dirty="0">
                <a:solidFill>
                  <a:schemeClr val="tx1"/>
                </a:solidFill>
              </a:rPr>
              <a:t>1</a:t>
            </a:r>
            <a:r>
              <a:rPr lang="ja-JP" altLang="en-US" sz="3600" b="1" dirty="0">
                <a:solidFill>
                  <a:schemeClr val="tx1"/>
                </a:solidFill>
              </a:rPr>
              <a:t>回の採血で、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315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58403C2-089E-0267-405C-11AFA4BD1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3098" cy="68580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55C650-0B50-37AF-8DD4-2D0D79BE3341}"/>
              </a:ext>
            </a:extLst>
          </p:cNvPr>
          <p:cNvSpPr>
            <a:spLocks noChangeAspect="1"/>
          </p:cNvSpPr>
          <p:nvPr/>
        </p:nvSpPr>
        <p:spPr>
          <a:xfrm>
            <a:off x="293814" y="5668173"/>
            <a:ext cx="11566882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複数のがんの可能性を検査できて、</a:t>
            </a:r>
          </a:p>
        </p:txBody>
      </p:sp>
    </p:spTree>
    <p:extLst>
      <p:ext uri="{BB962C8B-B14F-4D97-AF65-F5344CB8AC3E}">
        <p14:creationId xmlns:p14="http://schemas.microsoft.com/office/powerpoint/2010/main" val="3666528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58403C2-089E-0267-405C-11AFA4BD1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3098" cy="68580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55C650-0B50-37AF-8DD4-2D0D79BE3341}"/>
              </a:ext>
            </a:extLst>
          </p:cNvPr>
          <p:cNvSpPr>
            <a:spLocks noChangeAspect="1"/>
          </p:cNvSpPr>
          <p:nvPr/>
        </p:nvSpPr>
        <p:spPr>
          <a:xfrm>
            <a:off x="293814" y="5668173"/>
            <a:ext cx="11566882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受診後のフォローも充実しているんだ。</a:t>
            </a:r>
          </a:p>
        </p:txBody>
      </p:sp>
    </p:spTree>
    <p:extLst>
      <p:ext uri="{BB962C8B-B14F-4D97-AF65-F5344CB8AC3E}">
        <p14:creationId xmlns:p14="http://schemas.microsoft.com/office/powerpoint/2010/main" val="4027713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58403C2-089E-0267-405C-11AFA4BD1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3098" cy="68580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55C650-0B50-37AF-8DD4-2D0D79BE3341}"/>
              </a:ext>
            </a:extLst>
          </p:cNvPr>
          <p:cNvSpPr>
            <a:spLocks noChangeAspect="1"/>
          </p:cNvSpPr>
          <p:nvPr/>
        </p:nvSpPr>
        <p:spPr>
          <a:xfrm>
            <a:off x="293814" y="5668173"/>
            <a:ext cx="11566882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それでは、一つずつ詳しく説明していくよ。</a:t>
            </a:r>
          </a:p>
        </p:txBody>
      </p:sp>
    </p:spTree>
    <p:extLst>
      <p:ext uri="{BB962C8B-B14F-4D97-AF65-F5344CB8AC3E}">
        <p14:creationId xmlns:p14="http://schemas.microsoft.com/office/powerpoint/2010/main" val="3543840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2125DCD-1361-AE62-837D-3F803EB2B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3098" cy="6858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6C41124-33C4-525B-C55D-794F2B6EADF9}"/>
              </a:ext>
            </a:extLst>
          </p:cNvPr>
          <p:cNvSpPr>
            <a:spLocks noChangeAspect="1"/>
          </p:cNvSpPr>
          <p:nvPr/>
        </p:nvSpPr>
        <p:spPr>
          <a:xfrm>
            <a:off x="846000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検査方法は、なんと </a:t>
            </a:r>
            <a:r>
              <a:rPr lang="en-US" altLang="ja-JP" sz="3600" b="1" dirty="0">
                <a:solidFill>
                  <a:schemeClr val="tx1"/>
                </a:solidFill>
              </a:rPr>
              <a:t>1</a:t>
            </a:r>
            <a:r>
              <a:rPr lang="ja-JP" altLang="en-US" sz="3600" b="1" dirty="0">
                <a:solidFill>
                  <a:schemeClr val="tx1"/>
                </a:solidFill>
              </a:rPr>
              <a:t>回の採血で</a:t>
            </a:r>
            <a:r>
              <a:rPr lang="en-US" altLang="ja-JP" sz="3600" b="1" dirty="0">
                <a:solidFill>
                  <a:schemeClr val="tx1"/>
                </a:solidFill>
              </a:rPr>
              <a:t>OK</a:t>
            </a:r>
            <a:r>
              <a:rPr lang="ja-JP" altLang="en-US" sz="3600" b="1" dirty="0">
                <a:solidFill>
                  <a:schemeClr val="tx1"/>
                </a:solidFill>
              </a:rPr>
              <a:t>なんだ。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41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DF7A430-D956-65DD-0FAF-2E88BCFC9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3098" cy="6858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4EBA123-89C8-B8F8-7A2B-D3354C9B039C}"/>
              </a:ext>
            </a:extLst>
          </p:cNvPr>
          <p:cNvSpPr>
            <a:spLocks noChangeAspect="1"/>
          </p:cNvSpPr>
          <p:nvPr/>
        </p:nvSpPr>
        <p:spPr>
          <a:xfrm>
            <a:off x="251791" y="5615165"/>
            <a:ext cx="11807687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人間ドックや健康診断のオプション検査としても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463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DF7A430-D956-65DD-0FAF-2E88BCFC9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3098" cy="6858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4EBA123-89C8-B8F8-7A2B-D3354C9B039C}"/>
              </a:ext>
            </a:extLst>
          </p:cNvPr>
          <p:cNvSpPr>
            <a:spLocks noChangeAspect="1"/>
          </p:cNvSpPr>
          <p:nvPr/>
        </p:nvSpPr>
        <p:spPr>
          <a:xfrm>
            <a:off x="251791" y="5615165"/>
            <a:ext cx="11807687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使われているよ。</a:t>
            </a:r>
          </a:p>
        </p:txBody>
      </p:sp>
    </p:spTree>
    <p:extLst>
      <p:ext uri="{BB962C8B-B14F-4D97-AF65-F5344CB8AC3E}">
        <p14:creationId xmlns:p14="http://schemas.microsoft.com/office/powerpoint/2010/main" val="938429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904AB0B-305D-D7B0-6E94-A58B321E4F0F}"/>
              </a:ext>
            </a:extLst>
          </p:cNvPr>
          <p:cNvSpPr/>
          <p:nvPr/>
        </p:nvSpPr>
        <p:spPr>
          <a:xfrm>
            <a:off x="-323850" y="-514350"/>
            <a:ext cx="12896850" cy="7581900"/>
          </a:xfrm>
          <a:prstGeom prst="rect">
            <a:avLst/>
          </a:prstGeom>
          <a:solidFill>
            <a:srgbClr val="F1BAA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DEA3182-D5C6-065F-5CC3-1B6263D61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278"/>
            <a:ext cx="12253098" cy="6858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923B991-7730-CBAA-9A90-1C5A6BC6BF7A}"/>
              </a:ext>
            </a:extLst>
          </p:cNvPr>
          <p:cNvSpPr>
            <a:spLocks noChangeAspect="1"/>
          </p:cNvSpPr>
          <p:nvPr/>
        </p:nvSpPr>
        <p:spPr>
          <a:xfrm>
            <a:off x="1371104" y="5921463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FF0066"/>
                </a:solidFill>
              </a:rPr>
              <a:t>具体的には、</a:t>
            </a:r>
            <a:endParaRPr kumimoji="1" lang="en-US" altLang="ja-JP" sz="3600" b="1" dirty="0">
              <a:solidFill>
                <a:srgbClr val="FF0066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C9C13F8-A36B-D512-559A-F6205CA1B5A9}"/>
              </a:ext>
            </a:extLst>
          </p:cNvPr>
          <p:cNvSpPr/>
          <p:nvPr/>
        </p:nvSpPr>
        <p:spPr>
          <a:xfrm>
            <a:off x="672049" y="5170717"/>
            <a:ext cx="2894586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FF0066"/>
                </a:solidFill>
                <a:latin typeface="游ゴシック 本文"/>
              </a:rPr>
              <a:t>妻</a:t>
            </a:r>
            <a:endParaRPr kumimoji="1" lang="ja-JP" altLang="en-US" sz="3200" b="1" dirty="0">
              <a:solidFill>
                <a:srgbClr val="FF0066"/>
              </a:solidFill>
              <a:latin typeface="游ゴシック 本文"/>
            </a:endParaRPr>
          </a:p>
        </p:txBody>
      </p:sp>
    </p:spTree>
    <p:extLst>
      <p:ext uri="{BB962C8B-B14F-4D97-AF65-F5344CB8AC3E}">
        <p14:creationId xmlns:p14="http://schemas.microsoft.com/office/powerpoint/2010/main" val="3630111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904AB0B-305D-D7B0-6E94-A58B321E4F0F}"/>
              </a:ext>
            </a:extLst>
          </p:cNvPr>
          <p:cNvSpPr/>
          <p:nvPr/>
        </p:nvSpPr>
        <p:spPr>
          <a:xfrm>
            <a:off x="-323850" y="-514350"/>
            <a:ext cx="12896850" cy="7581900"/>
          </a:xfrm>
          <a:prstGeom prst="rect">
            <a:avLst/>
          </a:prstGeom>
          <a:solidFill>
            <a:srgbClr val="F1BAA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DEA3182-D5C6-065F-5CC3-1B6263D61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278"/>
            <a:ext cx="12253098" cy="6858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923B991-7730-CBAA-9A90-1C5A6BC6BF7A}"/>
              </a:ext>
            </a:extLst>
          </p:cNvPr>
          <p:cNvSpPr>
            <a:spLocks noChangeAspect="1"/>
          </p:cNvSpPr>
          <p:nvPr/>
        </p:nvSpPr>
        <p:spPr>
          <a:xfrm>
            <a:off x="1371104" y="5921463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FF0066"/>
                </a:solidFill>
              </a:rPr>
              <a:t>どんながんが対象なのかしら？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3372F9D-7960-A857-B535-45DCAD0A837E}"/>
              </a:ext>
            </a:extLst>
          </p:cNvPr>
          <p:cNvSpPr/>
          <p:nvPr/>
        </p:nvSpPr>
        <p:spPr>
          <a:xfrm>
            <a:off x="672049" y="5170717"/>
            <a:ext cx="2894586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FF0066"/>
                </a:solidFill>
                <a:latin typeface="游ゴシック 本文"/>
              </a:rPr>
              <a:t>妻</a:t>
            </a:r>
            <a:endParaRPr kumimoji="1" lang="ja-JP" altLang="en-US" sz="3200" b="1" dirty="0">
              <a:solidFill>
                <a:srgbClr val="FF0066"/>
              </a:solidFill>
              <a:latin typeface="游ゴシック 本文"/>
            </a:endParaRPr>
          </a:p>
        </p:txBody>
      </p:sp>
    </p:spTree>
    <p:extLst>
      <p:ext uri="{BB962C8B-B14F-4D97-AF65-F5344CB8AC3E}">
        <p14:creationId xmlns:p14="http://schemas.microsoft.com/office/powerpoint/2010/main" val="224166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904AB0B-305D-D7B0-6E94-A58B321E4F0F}"/>
              </a:ext>
            </a:extLst>
          </p:cNvPr>
          <p:cNvSpPr/>
          <p:nvPr/>
        </p:nvSpPr>
        <p:spPr>
          <a:xfrm>
            <a:off x="-323850" y="-514350"/>
            <a:ext cx="12896850" cy="7581900"/>
          </a:xfrm>
          <a:prstGeom prst="rect">
            <a:avLst/>
          </a:prstGeom>
          <a:solidFill>
            <a:srgbClr val="F1BAA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DEA3182-D5C6-065F-5CC3-1B6263D61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278"/>
            <a:ext cx="12253098" cy="6858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923B991-7730-CBAA-9A90-1C5A6BC6BF7A}"/>
              </a:ext>
            </a:extLst>
          </p:cNvPr>
          <p:cNvSpPr>
            <a:spLocks noChangeAspect="1"/>
          </p:cNvSpPr>
          <p:nvPr/>
        </p:nvSpPr>
        <p:spPr>
          <a:xfrm>
            <a:off x="1371104" y="5921463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まずは胃、肺、大腸、膵臓。</a:t>
            </a:r>
          </a:p>
        </p:txBody>
      </p:sp>
    </p:spTree>
    <p:extLst>
      <p:ext uri="{BB962C8B-B14F-4D97-AF65-F5344CB8AC3E}">
        <p14:creationId xmlns:p14="http://schemas.microsoft.com/office/powerpoint/2010/main" val="3665703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04B8F6C-436C-0349-7360-F6DC8752C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8" y="9456"/>
            <a:ext cx="12230441" cy="685049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9D8A505-88A4-D3CC-19B0-B2C36E2478D8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rgbClr val="FF0066"/>
                </a:solidFill>
              </a:rPr>
              <a:t>早期発見は大切だとわかっているけれど、</a:t>
            </a:r>
            <a:endParaRPr kumimoji="1" lang="en-US" altLang="ja-JP" sz="3600" b="1" dirty="0">
              <a:solidFill>
                <a:srgbClr val="FF0066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0CB041C-3B0F-8BE4-ADC8-6E489974B625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FF0066"/>
                </a:solidFill>
                <a:latin typeface="游ゴシック 本文"/>
              </a:rPr>
              <a:t>妻</a:t>
            </a:r>
            <a:endParaRPr kumimoji="1" lang="ja-JP" altLang="en-US" sz="3200" b="1" dirty="0">
              <a:solidFill>
                <a:srgbClr val="FF0066"/>
              </a:solidFill>
              <a:latin typeface="游ゴシック 本文"/>
            </a:endParaRPr>
          </a:p>
        </p:txBody>
      </p:sp>
    </p:spTree>
    <p:extLst>
      <p:ext uri="{BB962C8B-B14F-4D97-AF65-F5344CB8AC3E}">
        <p14:creationId xmlns:p14="http://schemas.microsoft.com/office/powerpoint/2010/main" val="13470067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904AB0B-305D-D7B0-6E94-A58B321E4F0F}"/>
              </a:ext>
            </a:extLst>
          </p:cNvPr>
          <p:cNvSpPr/>
          <p:nvPr/>
        </p:nvSpPr>
        <p:spPr>
          <a:xfrm>
            <a:off x="-323850" y="-514350"/>
            <a:ext cx="12896850" cy="7581900"/>
          </a:xfrm>
          <a:prstGeom prst="rect">
            <a:avLst/>
          </a:prstGeom>
          <a:solidFill>
            <a:srgbClr val="F1BAA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DEA3182-D5C6-065F-5CC3-1B6263D61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278"/>
            <a:ext cx="12253098" cy="6858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923B991-7730-CBAA-9A90-1C5A6BC6BF7A}"/>
              </a:ext>
            </a:extLst>
          </p:cNvPr>
          <p:cNvSpPr>
            <a:spLocks noChangeAspect="1"/>
          </p:cNvSpPr>
          <p:nvPr/>
        </p:nvSpPr>
        <p:spPr>
          <a:xfrm>
            <a:off x="1371104" y="5921463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さらに男性は、前立腺。</a:t>
            </a:r>
          </a:p>
        </p:txBody>
      </p:sp>
    </p:spTree>
    <p:extLst>
      <p:ext uri="{BB962C8B-B14F-4D97-AF65-F5344CB8AC3E}">
        <p14:creationId xmlns:p14="http://schemas.microsoft.com/office/powerpoint/2010/main" val="33730976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904AB0B-305D-D7B0-6E94-A58B321E4F0F}"/>
              </a:ext>
            </a:extLst>
          </p:cNvPr>
          <p:cNvSpPr/>
          <p:nvPr/>
        </p:nvSpPr>
        <p:spPr>
          <a:xfrm>
            <a:off x="-323850" y="-514350"/>
            <a:ext cx="12896850" cy="7581900"/>
          </a:xfrm>
          <a:prstGeom prst="rect">
            <a:avLst/>
          </a:prstGeom>
          <a:solidFill>
            <a:srgbClr val="F1BAA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DEA3182-D5C6-065F-5CC3-1B6263D61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278"/>
            <a:ext cx="12253098" cy="6858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923B991-7730-CBAA-9A90-1C5A6BC6BF7A}"/>
              </a:ext>
            </a:extLst>
          </p:cNvPr>
          <p:cNvSpPr>
            <a:spLocks noChangeAspect="1"/>
          </p:cNvSpPr>
          <p:nvPr/>
        </p:nvSpPr>
        <p:spPr>
          <a:xfrm>
            <a:off x="1371104" y="5921463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女性は乳腺と子宮・卵巣を評価できるんだ。</a:t>
            </a:r>
          </a:p>
        </p:txBody>
      </p:sp>
    </p:spTree>
    <p:extLst>
      <p:ext uri="{BB962C8B-B14F-4D97-AF65-F5344CB8AC3E}">
        <p14:creationId xmlns:p14="http://schemas.microsoft.com/office/powerpoint/2010/main" val="3878675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22B6986-AF31-7B44-0549-BC362DC96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8" y="3751"/>
            <a:ext cx="12230441" cy="685049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D6DA7E2-82FA-0512-45D1-0E09290AAC37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FF0066"/>
                </a:solidFill>
              </a:rPr>
              <a:t>たった</a:t>
            </a:r>
            <a:r>
              <a:rPr lang="en-US" altLang="ja-JP" sz="3600" b="1" dirty="0">
                <a:solidFill>
                  <a:srgbClr val="FF0066"/>
                </a:solidFill>
              </a:rPr>
              <a:t>1</a:t>
            </a:r>
            <a:r>
              <a:rPr lang="ja-JP" altLang="en-US" sz="3600" b="1" dirty="0">
                <a:solidFill>
                  <a:srgbClr val="FF0066"/>
                </a:solidFill>
              </a:rPr>
              <a:t>回の検査で、</a:t>
            </a:r>
            <a:endParaRPr kumimoji="1" lang="en-US" altLang="ja-JP" sz="3600" b="1" dirty="0">
              <a:solidFill>
                <a:srgbClr val="FF0066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A7DCD55-B8D2-BB27-4BD3-CAFE7C91116F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FF0066"/>
                </a:solidFill>
                <a:latin typeface="游ゴシック 本文"/>
              </a:rPr>
              <a:t>妻</a:t>
            </a:r>
            <a:endParaRPr kumimoji="1" lang="ja-JP" altLang="en-US" sz="3200" b="1" dirty="0">
              <a:solidFill>
                <a:srgbClr val="FF0066"/>
              </a:solidFill>
              <a:latin typeface="游ゴシック 本文"/>
            </a:endParaRPr>
          </a:p>
        </p:txBody>
      </p:sp>
    </p:spTree>
    <p:extLst>
      <p:ext uri="{BB962C8B-B14F-4D97-AF65-F5344CB8AC3E}">
        <p14:creationId xmlns:p14="http://schemas.microsoft.com/office/powerpoint/2010/main" val="19364896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22B6986-AF31-7B44-0549-BC362DC96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8" y="3751"/>
            <a:ext cx="12230441" cy="685049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D6DA7E2-82FA-0512-45D1-0E09290AAC37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FF0066"/>
                </a:solidFill>
              </a:rPr>
              <a:t>複数のがんの可能性がわかるのね。</a:t>
            </a:r>
            <a:endParaRPr kumimoji="1" lang="en-US" altLang="ja-JP" sz="3600" b="1" dirty="0">
              <a:solidFill>
                <a:srgbClr val="FF0066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06CC147-3740-D23F-E752-FC3A00FB28C7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FF0066"/>
                </a:solidFill>
                <a:latin typeface="游ゴシック 本文"/>
              </a:rPr>
              <a:t>妻</a:t>
            </a:r>
            <a:endParaRPr kumimoji="1" lang="ja-JP" altLang="en-US" sz="3200" b="1" dirty="0">
              <a:solidFill>
                <a:srgbClr val="FF0066"/>
              </a:solidFill>
              <a:latin typeface="游ゴシック 本文"/>
            </a:endParaRPr>
          </a:p>
        </p:txBody>
      </p:sp>
    </p:spTree>
    <p:extLst>
      <p:ext uri="{BB962C8B-B14F-4D97-AF65-F5344CB8AC3E}">
        <p14:creationId xmlns:p14="http://schemas.microsoft.com/office/powerpoint/2010/main" val="32893395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FE68411-D57C-6960-2604-6BDA2B969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8" y="3751"/>
            <a:ext cx="12230441" cy="685049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F7FFCB9-8594-91C0-B490-976A325AC76D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0070C0"/>
                </a:solidFill>
              </a:rPr>
              <a:t>気になっているがんだけでなく、</a:t>
            </a:r>
            <a:endParaRPr kumimoji="1" lang="en-US" altLang="ja-JP" sz="3600" b="1" dirty="0">
              <a:solidFill>
                <a:srgbClr val="0070C0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CE14BD3-68C9-5476-B8FA-FC15DB3B803D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rgbClr val="0070C0"/>
                </a:solidFill>
                <a:latin typeface="游ゴシック 本文"/>
              </a:rPr>
              <a:t>夫</a:t>
            </a:r>
          </a:p>
        </p:txBody>
      </p:sp>
    </p:spTree>
    <p:extLst>
      <p:ext uri="{BB962C8B-B14F-4D97-AF65-F5344CB8AC3E}">
        <p14:creationId xmlns:p14="http://schemas.microsoft.com/office/powerpoint/2010/main" val="8384568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7E625D9-9E56-FCE1-3DEC-36EC2423D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8" y="3751"/>
            <a:ext cx="12230441" cy="685049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014FC9F-95B4-7EA4-088F-E60B8AFD1202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0070C0"/>
                </a:solidFill>
              </a:rPr>
              <a:t>予想もしなかったがんの可能性に</a:t>
            </a:r>
            <a:endParaRPr kumimoji="1" lang="en-US" altLang="ja-JP" sz="3600" b="1" dirty="0">
              <a:solidFill>
                <a:srgbClr val="0070C0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CA47B40-6671-AEF9-6A3F-48826FE569F5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rgbClr val="0070C0"/>
                </a:solidFill>
                <a:latin typeface="游ゴシック 本文"/>
              </a:rPr>
              <a:t>夫</a:t>
            </a:r>
          </a:p>
        </p:txBody>
      </p:sp>
    </p:spTree>
    <p:extLst>
      <p:ext uri="{BB962C8B-B14F-4D97-AF65-F5344CB8AC3E}">
        <p14:creationId xmlns:p14="http://schemas.microsoft.com/office/powerpoint/2010/main" val="2955261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B0AE484-B2ED-7E0D-B629-FDE910FAF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8" y="3751"/>
            <a:ext cx="12230441" cy="685049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02BA5EC-D6B8-E737-0FA3-64CE5B0C0A53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0070C0"/>
                </a:solidFill>
              </a:rPr>
              <a:t>気づくきっかけになるんだね。</a:t>
            </a:r>
            <a:endParaRPr kumimoji="1" lang="en-US" altLang="ja-JP" sz="3600" b="1" dirty="0">
              <a:solidFill>
                <a:srgbClr val="0070C0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09ABA23-5C11-C9FA-E3E4-19744B7D5AD9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rgbClr val="0070C0"/>
                </a:solidFill>
                <a:latin typeface="游ゴシック 本文"/>
              </a:rPr>
              <a:t>夫</a:t>
            </a:r>
          </a:p>
        </p:txBody>
      </p:sp>
    </p:spTree>
    <p:extLst>
      <p:ext uri="{BB962C8B-B14F-4D97-AF65-F5344CB8AC3E}">
        <p14:creationId xmlns:p14="http://schemas.microsoft.com/office/powerpoint/2010/main" val="23770569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8108CAE-0DD8-B763-05C4-E429F1D8E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3098" cy="6858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CB4D8FC-BCE1-87AF-5FF3-11AA92D1E124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955680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受診後はカラーで見やすい結果報告書、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6703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8108CAE-0DD8-B763-05C4-E429F1D8E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3098" cy="6858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CB4D8FC-BCE1-87AF-5FF3-11AA92D1E124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955680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検査後に役に立つ情報が満載の受診者サイトや、</a:t>
            </a:r>
          </a:p>
        </p:txBody>
      </p:sp>
    </p:spTree>
    <p:extLst>
      <p:ext uri="{BB962C8B-B14F-4D97-AF65-F5344CB8AC3E}">
        <p14:creationId xmlns:p14="http://schemas.microsoft.com/office/powerpoint/2010/main" val="16096856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CAFF1F4-7EAF-01B9-D239-040F7B69A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3098" cy="6858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33AAF86-71DD-FF57-F5CE-EB2BF099BD8D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生活改善をサポートするアプリなど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27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04B8F6C-436C-0349-7360-F6DC8752C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41" y="0"/>
            <a:ext cx="12243836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48089FA-042E-31EE-96B5-35CEFEB0DE1C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FF0066"/>
                </a:solidFill>
              </a:rPr>
              <a:t>何からはじめればいいかしら</a:t>
            </a:r>
            <a:endParaRPr kumimoji="1" lang="en-US" altLang="ja-JP" sz="3600" b="1" dirty="0">
              <a:solidFill>
                <a:srgbClr val="FF0066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36B14B1-8E60-155A-01B0-23B5F958DB4B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FF0066"/>
                </a:solidFill>
                <a:latin typeface="游ゴシック 本文"/>
              </a:rPr>
              <a:t>妻</a:t>
            </a:r>
            <a:endParaRPr kumimoji="1" lang="ja-JP" altLang="en-US" sz="3200" b="1" dirty="0">
              <a:solidFill>
                <a:srgbClr val="FF0066"/>
              </a:solidFill>
              <a:latin typeface="游ゴシック 本文"/>
            </a:endParaRPr>
          </a:p>
        </p:txBody>
      </p:sp>
    </p:spTree>
    <p:extLst>
      <p:ext uri="{BB962C8B-B14F-4D97-AF65-F5344CB8AC3E}">
        <p14:creationId xmlns:p14="http://schemas.microsoft.com/office/powerpoint/2010/main" val="6439478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D8B2884-9B66-8B6C-7DB8-D70B9562A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3098" cy="68580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4AD83E2-4C8A-1654-1E2E-30BD02F9A650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フォローも充実しているよ！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8785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D2F45B3-B00E-40CC-5B56-E367FA898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3098" cy="6858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C6D4746-D96F-8938-7290-58C0B29998C9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説明はこれで終了。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690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D093DE3-0001-DE40-6341-8E8CA6954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1" y="0"/>
            <a:ext cx="12243836" cy="6858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93610DC-8977-139E-F81B-5480A84CFA64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 b="1" dirty="0">
                <a:solidFill>
                  <a:srgbClr val="0070C0"/>
                </a:solidFill>
              </a:rPr>
              <a:t>1</a:t>
            </a:r>
            <a:r>
              <a:rPr lang="ja-JP" altLang="en-US" sz="3600" b="1" dirty="0">
                <a:solidFill>
                  <a:srgbClr val="0070C0"/>
                </a:solidFill>
              </a:rPr>
              <a:t>回の採血で、複数のがんの可能性を</a:t>
            </a:r>
            <a:endParaRPr kumimoji="1" lang="en-US" altLang="ja-JP" sz="3600" b="1" dirty="0">
              <a:solidFill>
                <a:srgbClr val="0070C0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C1416E4-86A8-8FE8-D19C-56132B7483EB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rgbClr val="0070C0"/>
                </a:solidFill>
                <a:latin typeface="游ゴシック 本文"/>
              </a:rPr>
              <a:t>夫</a:t>
            </a:r>
          </a:p>
        </p:txBody>
      </p:sp>
    </p:spTree>
    <p:extLst>
      <p:ext uri="{BB962C8B-B14F-4D97-AF65-F5344CB8AC3E}">
        <p14:creationId xmlns:p14="http://schemas.microsoft.com/office/powerpoint/2010/main" val="7638626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964D886-0EBE-3B3D-370F-B200740C0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1" y="0"/>
            <a:ext cx="12243836" cy="68580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47D06F1-B4B9-BA40-A42B-B5A1896CDD1A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0070C0"/>
                </a:solidFill>
              </a:rPr>
              <a:t>評価できるなんて、</a:t>
            </a:r>
            <a:endParaRPr kumimoji="1" lang="en-US" altLang="ja-JP" sz="3600" b="1" dirty="0">
              <a:solidFill>
                <a:srgbClr val="0070C0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93B17A8-CF44-6C31-3ED2-043E81E2F17D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rgbClr val="0070C0"/>
                </a:solidFill>
                <a:latin typeface="游ゴシック 本文"/>
              </a:rPr>
              <a:t>夫</a:t>
            </a:r>
          </a:p>
        </p:txBody>
      </p:sp>
    </p:spTree>
    <p:extLst>
      <p:ext uri="{BB962C8B-B14F-4D97-AF65-F5344CB8AC3E}">
        <p14:creationId xmlns:p14="http://schemas.microsoft.com/office/powerpoint/2010/main" val="42096009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0C16B62-E722-077A-855A-884134B4E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1" y="0"/>
            <a:ext cx="12243836" cy="68580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066E68F-CC3D-66CC-F50D-ED9C947D0568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0070C0"/>
                </a:solidFill>
              </a:rPr>
              <a:t>休みがとりづらい僕には助かるよね！</a:t>
            </a:r>
            <a:endParaRPr kumimoji="1" lang="en-US" altLang="ja-JP" sz="3600" b="1" dirty="0">
              <a:solidFill>
                <a:srgbClr val="0070C0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0EE5CF-20A0-FDA5-EBE8-BCA7766B0EF6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rgbClr val="0070C0"/>
                </a:solidFill>
                <a:latin typeface="游ゴシック 本文"/>
              </a:rPr>
              <a:t>夫</a:t>
            </a:r>
          </a:p>
        </p:txBody>
      </p:sp>
    </p:spTree>
    <p:extLst>
      <p:ext uri="{BB962C8B-B14F-4D97-AF65-F5344CB8AC3E}">
        <p14:creationId xmlns:p14="http://schemas.microsoft.com/office/powerpoint/2010/main" val="34965376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78EE662-1E68-F23B-A975-01DA8E193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8" y="3751"/>
            <a:ext cx="12230441" cy="685049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3B9C1E1-7511-11D6-BED2-C44732F71995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FF0066"/>
                </a:solidFill>
              </a:rPr>
              <a:t>がんの早期発見のために、</a:t>
            </a:r>
            <a:endParaRPr kumimoji="1" lang="en-US" altLang="ja-JP" sz="3600" b="1" dirty="0">
              <a:solidFill>
                <a:srgbClr val="FF0066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D163BE5-2BEF-08DB-A7EA-3E64C9530530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FF0066"/>
                </a:solidFill>
                <a:latin typeface="游ゴシック 本文"/>
              </a:rPr>
              <a:t>妻</a:t>
            </a:r>
            <a:endParaRPr kumimoji="1" lang="ja-JP" altLang="en-US" sz="3200" b="1" dirty="0">
              <a:solidFill>
                <a:srgbClr val="FF0066"/>
              </a:solidFill>
              <a:latin typeface="游ゴシック 本文"/>
            </a:endParaRPr>
          </a:p>
        </p:txBody>
      </p:sp>
    </p:spTree>
    <p:extLst>
      <p:ext uri="{BB962C8B-B14F-4D97-AF65-F5344CB8AC3E}">
        <p14:creationId xmlns:p14="http://schemas.microsoft.com/office/powerpoint/2010/main" val="8441422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30DCF23-A44A-BF5E-5FF0-3D7BDF2CB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8" y="3751"/>
            <a:ext cx="12230441" cy="685049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70FDCB1-09E9-218F-7B61-C2925FA2EEB1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FF0066"/>
                </a:solidFill>
              </a:rPr>
              <a:t>健康な今のうちから始めたいわ！</a:t>
            </a:r>
            <a:endParaRPr kumimoji="1" lang="en-US" altLang="ja-JP" sz="3600" b="1" dirty="0">
              <a:solidFill>
                <a:srgbClr val="FF0066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9BA2DD4-7D14-25DD-F36D-B35C141F41F3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FF0066"/>
                </a:solidFill>
                <a:latin typeface="游ゴシック 本文"/>
              </a:rPr>
              <a:t>妻</a:t>
            </a:r>
            <a:endParaRPr kumimoji="1" lang="ja-JP" altLang="en-US" sz="3200" b="1" dirty="0">
              <a:solidFill>
                <a:srgbClr val="FF0066"/>
              </a:solidFill>
              <a:latin typeface="游ゴシック 本文"/>
            </a:endParaRPr>
          </a:p>
        </p:txBody>
      </p:sp>
    </p:spTree>
    <p:extLst>
      <p:ext uri="{BB962C8B-B14F-4D97-AF65-F5344CB8AC3E}">
        <p14:creationId xmlns:p14="http://schemas.microsoft.com/office/powerpoint/2010/main" val="12721668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0CB4715-3A34-7AFD-1973-4690EEEE2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3098" cy="6858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191D565-3DB7-DE86-51DA-E9638B63BF42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まずは、検索してみてね！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0134F75-AF84-572B-8720-DEFFDDECF11C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chemeClr val="tx1"/>
                </a:solidFill>
                <a:latin typeface="游ゴシック 本文"/>
              </a:rPr>
              <a:t>アミノイ君</a:t>
            </a:r>
            <a:endParaRPr kumimoji="1" lang="ja-JP" altLang="en-US" sz="3200" b="1" dirty="0">
              <a:solidFill>
                <a:schemeClr val="tx1"/>
              </a:solidFill>
              <a:latin typeface="游ゴシック 本文"/>
            </a:endParaRPr>
          </a:p>
        </p:txBody>
      </p:sp>
    </p:spTree>
    <p:extLst>
      <p:ext uri="{BB962C8B-B14F-4D97-AF65-F5344CB8AC3E}">
        <p14:creationId xmlns:p14="http://schemas.microsoft.com/office/powerpoint/2010/main" val="15149707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ADD1C6C-A3E9-CBB1-80A1-1D7FD7DFB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3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022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73ECBEA-E3D5-280E-A862-469908A0B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64679" cy="6858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B6F6742-7A1A-9837-D279-DDEAC58B44F0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アミノインデックス</a:t>
            </a:r>
            <a:r>
              <a:rPr lang="en-US" altLang="ja-JP" sz="3600" b="1" dirty="0">
                <a:solidFill>
                  <a:schemeClr val="tx1"/>
                </a:solidFill>
              </a:rPr>
              <a:t>®</a:t>
            </a:r>
            <a:r>
              <a:rPr lang="ja-JP" altLang="en-US" sz="3600" b="1" dirty="0">
                <a:solidFill>
                  <a:schemeClr val="tx1"/>
                </a:solidFill>
              </a:rPr>
              <a:t>があるよ！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0E9892A-67C6-2D97-4EAA-CD7624E6D481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chemeClr val="tx1"/>
                </a:solidFill>
                <a:latin typeface="游ゴシック 本文"/>
              </a:rPr>
              <a:t>アミノイ君</a:t>
            </a:r>
            <a:endParaRPr kumimoji="1" lang="ja-JP" altLang="en-US" sz="3200" b="1" dirty="0">
              <a:solidFill>
                <a:schemeClr val="tx1"/>
              </a:solidFill>
              <a:latin typeface="游ゴシック 本文"/>
            </a:endParaRPr>
          </a:p>
        </p:txBody>
      </p:sp>
    </p:spTree>
    <p:extLst>
      <p:ext uri="{BB962C8B-B14F-4D97-AF65-F5344CB8AC3E}">
        <p14:creationId xmlns:p14="http://schemas.microsoft.com/office/powerpoint/2010/main" val="74113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41CFCB7-045D-DA27-462E-0E534F340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38"/>
            <a:ext cx="12253098" cy="685152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B391F15-5565-F763-D410-FFF0D98B3EB2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rgbClr val="0070C0"/>
                </a:solidFill>
                <a:latin typeface="游ゴシック 本文"/>
              </a:rPr>
              <a:t>アミノイン</a:t>
            </a:r>
            <a:r>
              <a:rPr kumimoji="1" lang="ja-JP" altLang="en-US" sz="3600" b="1" dirty="0">
                <a:solidFill>
                  <a:srgbClr val="FF0066"/>
                </a:solidFill>
                <a:latin typeface="游ゴシック 本文"/>
              </a:rPr>
              <a:t>デックス？</a:t>
            </a:r>
            <a:endParaRPr kumimoji="1" lang="en-US" altLang="ja-JP" sz="3600" b="1" dirty="0">
              <a:solidFill>
                <a:srgbClr val="FF0066"/>
              </a:solidFill>
              <a:latin typeface="游ゴシック 本文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78C3CB2-0C3E-F32D-586D-4C7D836B483A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rgbClr val="0070C0"/>
                </a:solidFill>
                <a:latin typeface="游ゴシック 本文"/>
              </a:rPr>
              <a:t>夫</a:t>
            </a:r>
            <a:r>
              <a:rPr lang="ja-JP" altLang="en-US" sz="3200" b="1" dirty="0">
                <a:solidFill>
                  <a:srgbClr val="0070C0"/>
                </a:solidFill>
                <a:latin typeface="游ゴシック 本文"/>
              </a:rPr>
              <a:t>・</a:t>
            </a:r>
            <a:r>
              <a:rPr lang="ja-JP" altLang="en-US" sz="3200" b="1" dirty="0">
                <a:solidFill>
                  <a:srgbClr val="FF0066"/>
                </a:solidFill>
                <a:latin typeface="游ゴシック 本文"/>
              </a:rPr>
              <a:t>妻</a:t>
            </a:r>
            <a:endParaRPr kumimoji="1" lang="en-US" altLang="ja-JP" sz="3200" b="1" dirty="0">
              <a:solidFill>
                <a:srgbClr val="FF0066"/>
              </a:solidFill>
              <a:latin typeface="游ゴシック 本文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84E7797-E0E7-1DA8-4463-1CAEAB48CEAE}"/>
              </a:ext>
            </a:extLst>
          </p:cNvPr>
          <p:cNvSpPr/>
          <p:nvPr/>
        </p:nvSpPr>
        <p:spPr>
          <a:xfrm>
            <a:off x="293814" y="4770783"/>
            <a:ext cx="1150674" cy="75074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3200" b="1" dirty="0">
              <a:solidFill>
                <a:srgbClr val="FF0066"/>
              </a:solidFill>
              <a:latin typeface="游ゴシック 本文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960842EC-BAE2-A8F4-5655-8CEBC5C454A9}"/>
              </a:ext>
            </a:extLst>
          </p:cNvPr>
          <p:cNvCxnSpPr>
            <a:cxnSpLocks/>
          </p:cNvCxnSpPr>
          <p:nvPr/>
        </p:nvCxnSpPr>
        <p:spPr>
          <a:xfrm flipH="1">
            <a:off x="1444488" y="4788694"/>
            <a:ext cx="931" cy="711994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8308087-7ADA-BC54-2C93-3FB232ACF741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5251422" cy="93566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b="1" dirty="0">
                <a:solidFill>
                  <a:srgbClr val="FF0066"/>
                </a:solidFill>
                <a:latin typeface="游ゴシック 本文"/>
              </a:rPr>
              <a:t>  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A42CD6-8427-04DC-F4E4-445A1B22B2AD}"/>
              </a:ext>
            </a:extLst>
          </p:cNvPr>
          <p:cNvSpPr/>
          <p:nvPr/>
        </p:nvSpPr>
        <p:spPr>
          <a:xfrm>
            <a:off x="6066620" y="5542853"/>
            <a:ext cx="58757" cy="8947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20753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2D48B0C-4D52-EE2B-C1DA-DC80480F6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3098" cy="6858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C5D7FE8-BBBD-7556-DE10-A26D48CD280E}"/>
              </a:ext>
            </a:extLst>
          </p:cNvPr>
          <p:cNvSpPr>
            <a:spLocks noChangeAspect="1"/>
          </p:cNvSpPr>
          <p:nvPr/>
        </p:nvSpPr>
        <p:spPr>
          <a:xfrm>
            <a:off x="846000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味の素</a:t>
            </a:r>
            <a:r>
              <a:rPr lang="en-US" altLang="ja-JP" sz="3600" b="1" dirty="0">
                <a:solidFill>
                  <a:schemeClr val="tx1"/>
                </a:solidFill>
              </a:rPr>
              <a:t>(</a:t>
            </a:r>
            <a:r>
              <a:rPr lang="ja-JP" altLang="en-US" sz="3600" b="1" dirty="0">
                <a:solidFill>
                  <a:schemeClr val="tx1"/>
                </a:solidFill>
              </a:rPr>
              <a:t>株</a:t>
            </a:r>
            <a:r>
              <a:rPr lang="en-US" altLang="ja-JP" sz="3600" b="1" dirty="0">
                <a:solidFill>
                  <a:schemeClr val="tx1"/>
                </a:solidFill>
              </a:rPr>
              <a:t>)</a:t>
            </a:r>
            <a:r>
              <a:rPr lang="ja-JP" altLang="en-US" sz="3600" b="1" dirty="0">
                <a:solidFill>
                  <a:schemeClr val="tx1"/>
                </a:solidFill>
              </a:rPr>
              <a:t>が開発した 現在がんである可能性を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47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4853FE0-0B62-542D-5B62-00CED50B3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3098" cy="68580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349AE47-E279-0C0D-0ED2-E0BAC8B494D4}"/>
              </a:ext>
            </a:extLst>
          </p:cNvPr>
          <p:cNvSpPr>
            <a:spLocks noChangeAspect="1"/>
          </p:cNvSpPr>
          <p:nvPr/>
        </p:nvSpPr>
        <p:spPr>
          <a:xfrm>
            <a:off x="846000" y="5522400"/>
            <a:ext cx="10805530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検査できるサービス、それがアミノインデックス</a:t>
            </a:r>
            <a:r>
              <a:rPr lang="en-US" altLang="ja-JP" sz="3600" b="1" dirty="0">
                <a:solidFill>
                  <a:schemeClr val="tx1"/>
                </a:solidFill>
              </a:rPr>
              <a:t>®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153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B68A5D5-DC9A-9233-8B34-675E1A950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3098" cy="68580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0F9EE06-7CE7-4CF7-DC1C-ED8791C88210}"/>
              </a:ext>
            </a:extLst>
          </p:cNvPr>
          <p:cNvSpPr>
            <a:spLocks noChangeAspect="1"/>
          </p:cNvSpPr>
          <p:nvPr/>
        </p:nvSpPr>
        <p:spPr>
          <a:xfrm>
            <a:off x="846000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がんリスクスクリーニング</a:t>
            </a:r>
            <a:r>
              <a:rPr lang="en-US" altLang="ja-JP" sz="3600" b="1" dirty="0">
                <a:solidFill>
                  <a:schemeClr val="tx1"/>
                </a:solidFill>
              </a:rPr>
              <a:t>(AICS®)</a:t>
            </a:r>
            <a:r>
              <a:rPr lang="ja-JP" altLang="en-US" sz="3600" b="1" dirty="0">
                <a:solidFill>
                  <a:schemeClr val="tx1"/>
                </a:solidFill>
              </a:rPr>
              <a:t>なんだ。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432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413</Words>
  <Application>Microsoft Office PowerPoint</Application>
  <PresentationFormat>ワイド画面</PresentationFormat>
  <Paragraphs>68</Paragraphs>
  <Slides>48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48</vt:i4>
      </vt:variant>
    </vt:vector>
  </HeadingPairs>
  <TitlesOfParts>
    <vt:vector size="53" baseType="lpstr">
      <vt:lpstr>游ゴシック</vt:lpstr>
      <vt:lpstr>游ゴシック Light</vt:lpstr>
      <vt:lpstr>游ゴシック 本文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kubo</dc:creator>
  <cp:lastModifiedBy>Shinsuke Asano</cp:lastModifiedBy>
  <cp:revision>14</cp:revision>
  <dcterms:created xsi:type="dcterms:W3CDTF">2023-09-07T08:19:25Z</dcterms:created>
  <dcterms:modified xsi:type="dcterms:W3CDTF">2023-10-06T08:09:47Z</dcterms:modified>
</cp:coreProperties>
</file>