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70" r:id="rId2"/>
  </p:sldMasterIdLst>
  <p:notesMasterIdLst>
    <p:notesMasterId r:id="rId5"/>
  </p:notesMasterIdLst>
  <p:handoutMasterIdLst>
    <p:handoutMasterId r:id="rId6"/>
  </p:handoutMasterIdLst>
  <p:sldIdLst>
    <p:sldId id="927" r:id="rId3"/>
    <p:sldId id="926" r:id="rId4"/>
  </p:sldIdLst>
  <p:sldSz cx="9144000" cy="6858000" type="screen4x3"/>
  <p:notesSz cx="6807200" cy="9939338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CC33"/>
    <a:srgbClr val="009900"/>
    <a:srgbClr val="FFCCCC"/>
    <a:srgbClr val="FF9933"/>
    <a:srgbClr val="FFFFCC"/>
    <a:srgbClr val="FFFF00"/>
    <a:srgbClr val="CCFFCC"/>
    <a:srgbClr val="6699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BDF6B4-64BA-4962-A9E4-0729AE96B854}" v="3" dt="2022-03-04T02:25:10.9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4" autoAdjust="0"/>
    <p:restoredTop sz="99881" autoAdjust="0"/>
  </p:normalViewPr>
  <p:slideViewPr>
    <p:cSldViewPr>
      <p:cViewPr varScale="1">
        <p:scale>
          <a:sx n="90" d="100"/>
          <a:sy n="90" d="100"/>
        </p:scale>
        <p:origin x="46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iichi saiki" userId="TAQSDCrZbuAm3N4RMKQJNm3loPSTjCzNssyfD5pOtQU=" providerId="None" clId="Web-{96BDF6B4-64BA-4962-A9E4-0729AE96B854}"/>
    <pc:docChg chg="modSld">
      <pc:chgData name="seiichi saiki" userId="TAQSDCrZbuAm3N4RMKQJNm3loPSTjCzNssyfD5pOtQU=" providerId="None" clId="Web-{96BDF6B4-64BA-4962-A9E4-0729AE96B854}" dt="2022-03-04T02:25:06.068" v="1" actId="20577"/>
      <pc:docMkLst>
        <pc:docMk/>
      </pc:docMkLst>
      <pc:sldChg chg="modSp">
        <pc:chgData name="seiichi saiki" userId="TAQSDCrZbuAm3N4RMKQJNm3loPSTjCzNssyfD5pOtQU=" providerId="None" clId="Web-{96BDF6B4-64BA-4962-A9E4-0729AE96B854}" dt="2022-03-04T02:25:06.068" v="1" actId="20577"/>
        <pc:sldMkLst>
          <pc:docMk/>
          <pc:sldMk cId="1678781830" sldId="927"/>
        </pc:sldMkLst>
        <pc:spChg chg="mod">
          <ac:chgData name="seiichi saiki" userId="TAQSDCrZbuAm3N4RMKQJNm3loPSTjCzNssyfD5pOtQU=" providerId="None" clId="Web-{96BDF6B4-64BA-4962-A9E4-0729AE96B854}" dt="2022-03-04T02:25:06.068" v="1" actId="20577"/>
          <ac:spMkLst>
            <pc:docMk/>
            <pc:sldMk cId="1678781830" sldId="927"/>
            <ac:spMk id="6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4"/>
            <a:ext cx="2949199" cy="497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63" tIns="45530" rIns="91063" bIns="45530" numCol="1" anchor="t" anchorCtr="0" compatLnSpc="1">
            <a:prstTxWarp prst="textNoShape">
              <a:avLst/>
            </a:prstTxWarp>
          </a:bodyPr>
          <a:lstStyle>
            <a:lvl1pPr algn="l" defTabSz="910934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401" y="4"/>
            <a:ext cx="2949199" cy="497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63" tIns="45530" rIns="91063" bIns="45530" numCol="1" anchor="t" anchorCtr="0" compatLnSpc="1">
            <a:prstTxWarp prst="textNoShape">
              <a:avLst/>
            </a:prstTxWarp>
          </a:bodyPr>
          <a:lstStyle>
            <a:lvl1pPr algn="r" defTabSz="910934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0693"/>
            <a:ext cx="2949199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63" tIns="45530" rIns="91063" bIns="45530" numCol="1" anchor="b" anchorCtr="0" compatLnSpc="1">
            <a:prstTxWarp prst="textNoShape">
              <a:avLst/>
            </a:prstTxWarp>
          </a:bodyPr>
          <a:lstStyle>
            <a:lvl1pPr algn="l" defTabSz="910934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401" y="9440693"/>
            <a:ext cx="2949199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63" tIns="45530" rIns="91063" bIns="45530" numCol="1" anchor="b" anchorCtr="0" compatLnSpc="1">
            <a:prstTxWarp prst="textNoShape">
              <a:avLst/>
            </a:prstTxWarp>
          </a:bodyPr>
          <a:lstStyle>
            <a:lvl1pPr algn="r" defTabSz="910934">
              <a:defRPr sz="1200"/>
            </a:lvl1pPr>
          </a:lstStyle>
          <a:p>
            <a:pPr>
              <a:defRPr/>
            </a:pPr>
            <a:fld id="{0D6273CC-E890-4282-BE6F-2933064B422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09578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4"/>
            <a:ext cx="2949199" cy="497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63" tIns="45530" rIns="91063" bIns="45530" numCol="1" anchor="t" anchorCtr="0" compatLnSpc="1">
            <a:prstTxWarp prst="textNoShape">
              <a:avLst/>
            </a:prstTxWarp>
          </a:bodyPr>
          <a:lstStyle>
            <a:lvl1pPr algn="l" defTabSz="910934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401" y="4"/>
            <a:ext cx="2949199" cy="497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63" tIns="45530" rIns="91063" bIns="45530" numCol="1" anchor="t" anchorCtr="0" compatLnSpc="1">
            <a:prstTxWarp prst="textNoShape">
              <a:avLst/>
            </a:prstTxWarp>
          </a:bodyPr>
          <a:lstStyle>
            <a:lvl1pPr algn="r" defTabSz="910934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6125"/>
            <a:ext cx="4967287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204" y="4721149"/>
            <a:ext cx="5444797" cy="4471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63" tIns="45530" rIns="91063" bIns="455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0693"/>
            <a:ext cx="2949199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63" tIns="45530" rIns="91063" bIns="45530" numCol="1" anchor="b" anchorCtr="0" compatLnSpc="1">
            <a:prstTxWarp prst="textNoShape">
              <a:avLst/>
            </a:prstTxWarp>
          </a:bodyPr>
          <a:lstStyle>
            <a:lvl1pPr algn="l" defTabSz="910934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401" y="9440693"/>
            <a:ext cx="2949199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63" tIns="45530" rIns="91063" bIns="45530" numCol="1" anchor="b" anchorCtr="0" compatLnSpc="1">
            <a:prstTxWarp prst="textNoShape">
              <a:avLst/>
            </a:prstTxWarp>
          </a:bodyPr>
          <a:lstStyle>
            <a:lvl1pPr algn="r" defTabSz="910934">
              <a:defRPr sz="1200"/>
            </a:lvl1pPr>
          </a:lstStyle>
          <a:p>
            <a:pPr>
              <a:defRPr/>
            </a:pPr>
            <a:fld id="{F56A0C9C-D795-44E7-8D53-9FA043C6357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30875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44986-9696-4B42-82D8-7470F01CE9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00496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A5CB3-958F-4F8B-8D78-8869EA89DB6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7734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4450"/>
            <a:ext cx="2057400" cy="60817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4450"/>
            <a:ext cx="6019800" cy="60817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536D7-10CD-4326-915E-5FC32B340A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4746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8509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30808-7895-42D0-BF53-ADBF48214C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02590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E1933-480B-46DF-9BBA-BADFA43D6A70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2022/3/3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78E70-80E0-4325-B386-2A85A47B598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53096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EA418-968D-4CC5-BC1D-9BC67C43CC81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2022/3/3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839DF-8694-4557-92D1-97864F073FB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64529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2BE14-B533-42AE-B14F-841534EC60EF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2022/3/3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5513C-85E5-47E0-B61E-56F69F433C9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271382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52312-4AD1-4113-BFB3-0A9BF9641410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2022/3/3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69CFC-2DA5-4886-9AAB-6F2C4ED2D23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103121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317FF-A6D8-412D-9A87-64435CE02609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2022/3/3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C937A-921B-4703-ADA3-8253C79C134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34530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CCBB2-9A4C-4D85-BCC0-5D70EF188D83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2022/3/3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7967A-41E0-4AD9-A134-38D0F14E7D6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44304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C59AF-85A8-4404-8022-EC70BB683913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2022/3/3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3AF83-E313-4CBC-9E97-64B1B82531E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7462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08900-CCDE-4E75-AA17-76494B861D6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623512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62990-D6EB-4397-BDE4-60A163803DA9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2022/3/3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CFAB4-11DA-4EB7-8040-A95DC7A9C7B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135120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1BF49-838B-4A30-A2C8-8FA3837C7097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2022/3/3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C26CC-BAD5-4DDA-AFAA-CA51BB7DF3D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243639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24918-7160-417F-988B-82ED3D178D72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2022/3/3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155C7-E130-40D2-B92C-88EEA0C1BAD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489252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82666-869E-419B-90AC-E1CC68C7EDE7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2022/3/3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4A45E-029C-47DF-AE9B-B66D0A5C5D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02363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CE98A-4A0B-44C9-8E94-DDD018E9AFE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04303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07056-AB8A-425A-995E-A01F5EAFEEE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01324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F96AE-6401-4A1F-A0CE-9C21DB9E4A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5153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07BAD-39FC-4498-8C0B-CFD7EE5218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2534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F71B0-E387-49E2-8B75-C228F674D66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67765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7F473-89A1-4853-A37E-3EFE95E418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12391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20138-0609-4D5A-9959-FCF6D8462B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9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4450"/>
            <a:ext cx="8229600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089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89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89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8721A8E-9A65-4C01-AA67-B4CE516A15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9"/>
          <p:cNvSpPr>
            <a:spLocks noChangeArrowheads="1"/>
          </p:cNvSpPr>
          <p:nvPr userDrawn="1"/>
        </p:nvSpPr>
        <p:spPr bwMode="auto">
          <a:xfrm>
            <a:off x="468313" y="922338"/>
            <a:ext cx="8280400" cy="73025"/>
          </a:xfrm>
          <a:prstGeom prst="rect">
            <a:avLst/>
          </a:prstGeom>
          <a:gradFill rotWithShape="1">
            <a:gsLst>
              <a:gs pos="0">
                <a:srgbClr val="0000CC"/>
              </a:gs>
              <a:gs pos="50000">
                <a:srgbClr val="A2A2EC"/>
              </a:gs>
              <a:gs pos="100000">
                <a:srgbClr val="0000CC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E460573-7CFA-4FC3-A0FE-234570CDA79D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2022/3/3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60E3FBB-F7DB-4A64-830A-55050AFD755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01372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minoindex.jp/search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>
            <a:spLocks noChangeArrowheads="1"/>
          </p:cNvSpPr>
          <p:nvPr/>
        </p:nvSpPr>
        <p:spPr bwMode="auto">
          <a:xfrm>
            <a:off x="6300192" y="6195495"/>
            <a:ext cx="26715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Arial" panose="020B0604020202020204" pitchFamily="34" charset="0"/>
              </a:rPr>
              <a:t>味の素株式会社</a:t>
            </a:r>
            <a:endParaRPr lang="ja-JP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54" y="81200"/>
            <a:ext cx="8968330" cy="6022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781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/>
          <p:cNvSpPr txBox="1">
            <a:spLocks/>
          </p:cNvSpPr>
          <p:nvPr/>
        </p:nvSpPr>
        <p:spPr bwMode="auto">
          <a:xfrm>
            <a:off x="215900" y="44450"/>
            <a:ext cx="8748713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アミノインデックス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®</a:t>
            </a: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がんリスクスクリーニング</a:t>
            </a:r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AICS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®</a:t>
            </a: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）検査結果への対応について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</a:t>
            </a: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51" name="コンテンツ プレースホルダー 2"/>
          <p:cNvSpPr txBox="1">
            <a:spLocks/>
          </p:cNvSpPr>
          <p:nvPr/>
        </p:nvSpPr>
        <p:spPr bwMode="auto">
          <a:xfrm>
            <a:off x="539552" y="3833242"/>
            <a:ext cx="820891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Aft>
                <a:spcPts val="600"/>
              </a:spcAft>
              <a:buFontTx/>
              <a:buNone/>
            </a:pPr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胃がん：胃</a:t>
            </a:r>
            <a:r>
              <a:rPr lang="en-US" altLang="ja-JP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X</a:t>
            </a:r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線検査、胃内視鏡検査　　　　　大腸がん：便潜血検査（免疫法）：</a:t>
            </a:r>
            <a:r>
              <a:rPr lang="en-US" altLang="ja-JP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日法、</a:t>
            </a:r>
            <a:r>
              <a:rPr lang="en-US" altLang="ja-JP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日法　　　　　　　　　　　　　　　　　　　　　　　　　　　肺がん：胸部</a:t>
            </a:r>
            <a:r>
              <a:rPr lang="en-US" altLang="ja-JP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X</a:t>
            </a:r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線検査と喀痰細胞診併用法　　膵臓がん：腹部超音波検査、</a:t>
            </a:r>
            <a:r>
              <a:rPr lang="en-US" altLang="ja-JP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CA19-9</a:t>
            </a:r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検査　　　　　　　　　　　　　　　　　　　　　前立腺がん：</a:t>
            </a:r>
            <a:r>
              <a:rPr lang="en-US" altLang="ja-JP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PSA</a:t>
            </a:r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検査　　乳がん：マンモグラフィーと視触診併用法、超音波検査　　子宮頸がん：細胞診</a:t>
            </a:r>
            <a:endParaRPr lang="en-US" altLang="ja-JP" sz="1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978419"/>
              </p:ext>
            </p:extLst>
          </p:nvPr>
        </p:nvGraphicFramePr>
        <p:xfrm>
          <a:off x="206375" y="1341686"/>
          <a:ext cx="8758238" cy="223133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64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4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4460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すべて、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ランク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A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1453" marR="91453" marT="45647" marB="45647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今回の検査では、現在がんである可能性は低いと考えられます。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通常のがん検診をお受けください。</a:t>
                      </a:r>
                    </a:p>
                  </a:txBody>
                  <a:tcPr marL="91453" marR="91453" marT="45647" marB="4564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2025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いずれかが、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ランク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B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1453" marR="91453" marT="45647" marB="45647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（ランク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B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であったがん種について）通常の生活をされている方より、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現在がんである可能性が、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1.3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～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2.1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倍程度高いことになります。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通常のがん検診をお受けください。</a:t>
                      </a:r>
                    </a:p>
                  </a:txBody>
                  <a:tcPr marL="91453" marR="91453" marT="45647" marB="4564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4845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いずれかが、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ランク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C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1453" marR="91453" marT="45647" marB="45647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（ランク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C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であったがん種について）通常の生活をされている方より、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現在がんである可能性が、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4.0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～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11.6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倍程度高いことになります。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精密検査をお受けください。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1453" marR="91453" marT="45647" marB="4564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066" name="テキスト ボックス 5"/>
          <p:cNvSpPr txBox="1">
            <a:spLocks noChangeArrowheads="1"/>
          </p:cNvSpPr>
          <p:nvPr/>
        </p:nvSpPr>
        <p:spPr bwMode="auto">
          <a:xfrm>
            <a:off x="4787900" y="1080000"/>
            <a:ext cx="4284663" cy="2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出典：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AICS</a:t>
            </a:r>
            <a:r>
              <a:rPr lang="en-US" altLang="ja-JP" sz="9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®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検査結果指導ガイド（第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版） 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2555875" y="6434303"/>
            <a:ext cx="6457950" cy="379073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anchor="ctr"/>
          <a:lstStyle/>
          <a:p>
            <a:pPr algn="ctr">
              <a:defRPr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貴施設名 および お問合わせ先を記載してご利用ください。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68" name="タイトル 1"/>
          <p:cNvSpPr txBox="1">
            <a:spLocks/>
          </p:cNvSpPr>
          <p:nvPr/>
        </p:nvSpPr>
        <p:spPr bwMode="auto">
          <a:xfrm>
            <a:off x="169863" y="1052736"/>
            <a:ext cx="447357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ja-JP" altLang="en-US" sz="14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各ランクに対するコメントをご参照ください</a:t>
            </a:r>
            <a:r>
              <a:rPr lang="en-US" altLang="ja-JP" sz="14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｡</a:t>
            </a:r>
            <a:r>
              <a:rPr lang="ja-JP" altLang="en-US" sz="14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</a:t>
            </a:r>
            <a:endParaRPr lang="en-US" altLang="ja-JP" sz="14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69" name="コンテンツ プレースホルダー 2"/>
          <p:cNvSpPr txBox="1">
            <a:spLocks/>
          </p:cNvSpPr>
          <p:nvPr/>
        </p:nvSpPr>
        <p:spPr bwMode="auto">
          <a:xfrm>
            <a:off x="107950" y="4481389"/>
            <a:ext cx="8955088" cy="1251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179388" indent="-179388" algn="l" eaLnBrk="1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●複数のがん種でランク</a:t>
            </a:r>
            <a:r>
              <a:rPr lang="en-US" altLang="ja-JP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であった場合</a:t>
            </a:r>
            <a:endParaRPr lang="en-US" altLang="ja-JP" sz="1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9388" indent="-179388" algn="l" eaLnBrk="1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報告書では、同時に複数のがん種に関する結果が表示されますが、各がん種については独立な結果と考えて、　　　　　　ランク</a:t>
            </a:r>
            <a:r>
              <a:rPr lang="en-US" altLang="ja-JP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であったがん種すべてについて精密検査の受診を勧めます。</a:t>
            </a:r>
            <a:endParaRPr lang="en-US" altLang="ja-JP" sz="1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9388" indent="-179388" algn="l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altLang="ja-JP" sz="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9388" indent="-179388" algn="l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●他の</a:t>
            </a:r>
            <a:r>
              <a:rPr lang="en-US" altLang="ja-JP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次検査との併用について</a:t>
            </a:r>
            <a:endParaRPr lang="en-US" altLang="ja-JP" sz="1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9388" indent="-179388" algn="l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各</a:t>
            </a:r>
            <a:r>
              <a:rPr lang="en-US" altLang="ja-JP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次検査は各々独立した検査と考えます。従って、どれかの</a:t>
            </a:r>
            <a:r>
              <a:rPr lang="en-US" altLang="ja-JP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次検査で陽性（もしくはランク</a:t>
            </a:r>
            <a:r>
              <a:rPr lang="en-US" altLang="ja-JP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）であった場合には精密検査の受診を勧めます。</a:t>
            </a:r>
            <a:endParaRPr lang="en-US" altLang="ja-JP" sz="1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70" name="コンテンツ プレースホルダー 2"/>
          <p:cNvSpPr txBox="1">
            <a:spLocks/>
          </p:cNvSpPr>
          <p:nvPr/>
        </p:nvSpPr>
        <p:spPr bwMode="auto">
          <a:xfrm>
            <a:off x="107950" y="3605287"/>
            <a:ext cx="8955088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Aft>
                <a:spcPts val="600"/>
              </a:spcAft>
              <a:buFontTx/>
              <a:buNone/>
            </a:pP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「通常のがん検診」とは、以下のような検査です。　　　　　　　　　　　　　　　　　　　　　　　　　　　　　　　　　　　　　　　　　　　　　　　　　　　　　　　　　　　　　　　　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 bwMode="auto">
          <a:xfrm>
            <a:off x="0" y="5784279"/>
            <a:ext cx="9217024" cy="885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l">
              <a:spcBef>
                <a:spcPct val="0"/>
              </a:spcBef>
              <a:buNone/>
            </a:pPr>
            <a:r>
              <a:rPr lang="en-US" altLang="ja-JP" sz="1200" b="1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ja-JP" sz="1200" b="1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本検査結果に基づいて他の検査を受診される場合には、検査内容および受診費用について</a:t>
            </a:r>
            <a:r>
              <a:rPr lang="ja-JP" altLang="en-US" sz="1200" b="1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ja-JP" sz="1200" b="1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検査を受診される医療機関に</a:t>
            </a:r>
            <a:r>
              <a:rPr lang="ja-JP" altLang="en-US" sz="1200" b="1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</a:t>
            </a:r>
            <a:endParaRPr lang="en-US" altLang="ja-JP" sz="1200" b="1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l">
              <a:spcBef>
                <a:spcPct val="0"/>
              </a:spcBef>
              <a:buNone/>
            </a:pPr>
            <a:r>
              <a:rPr lang="ja-JP" altLang="en-US" sz="1200" b="1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1200" b="1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ご相談ください。</a:t>
            </a:r>
            <a:r>
              <a:rPr lang="ja-JP" altLang="en-US" sz="1200" b="1" dirty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精密検査の取り扱い医療機関については、「アミノインデックス</a:t>
            </a:r>
            <a:r>
              <a:rPr lang="en-US" altLang="ja-JP" sz="900" b="1" dirty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®</a:t>
            </a:r>
            <a:r>
              <a:rPr lang="ja-JP" altLang="en-US" sz="1200" b="1" dirty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リスクスクリーニング」医療機関サーチ　　</a:t>
            </a:r>
            <a:endParaRPr lang="en-US" altLang="ja-JP" sz="1200" b="1" dirty="0">
              <a:solidFill>
                <a:srgbClr val="0000FF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0" algn="l">
              <a:spcBef>
                <a:spcPct val="0"/>
              </a:spcBef>
              <a:buNone/>
            </a:pPr>
            <a:r>
              <a:rPr lang="ja-JP" altLang="en-US" sz="1200" b="1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</a:t>
            </a:r>
            <a:r>
              <a:rPr lang="en-US" altLang="ja-JP" sz="1200" b="1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  <a:hlinkClick r:id="rId2"/>
              </a:rPr>
              <a:t>https://aminoindex.jp/search/</a:t>
            </a:r>
            <a:r>
              <a:rPr lang="ja-JP" altLang="en-US" sz="1200" b="1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</a:t>
            </a:r>
            <a:r>
              <a:rPr lang="ja-JP" altLang="en-US" sz="1200" b="1" dirty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をご参照ください。</a:t>
            </a:r>
            <a:r>
              <a:rPr lang="ja-JP" altLang="en-US" sz="11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1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の記載内容は、</a:t>
            </a:r>
            <a:r>
              <a:rPr lang="en-US" altLang="ja-JP" sz="11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AICS</a:t>
            </a:r>
            <a:r>
              <a:rPr lang="en-US" altLang="ja-JP" sz="8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®</a:t>
            </a:r>
            <a:r>
              <a:rPr lang="ja-JP" altLang="en-US" sz="11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検査結果指導ガイドからの引用ではありません）</a:t>
            </a:r>
            <a:endParaRPr lang="en-US" altLang="ja-JP" sz="11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1277186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デザインの設定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50" charset="-128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>
        <a:spAutoFit/>
      </a:bodyPr>
      <a:lstStyle>
        <a:defPPr algn="l" eaLnBrk="1" hangingPunct="1">
          <a:defRPr sz="1000" dirty="0">
            <a:latin typeface="HGP創英角ｺﾞｼｯｸUB" pitchFamily="50" charset="-128"/>
            <a:ea typeface="HGP創英角ｺﾞｼｯｸUB" pitchFamily="50" charset="-128"/>
          </a:defRPr>
        </a:defPPr>
      </a:lstStyle>
    </a:txDef>
  </a:objectDefaults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29762</TotalTime>
  <Words>453</Words>
  <Application>Microsoft Office PowerPoint</Application>
  <PresentationFormat>画面に合わせる (4:3)</PresentationFormat>
  <Paragraphs>31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4" baseType="lpstr">
      <vt:lpstr>デザインの設定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Hiroyuki Kawase</cp:lastModifiedBy>
  <cp:revision>17</cp:revision>
  <cp:lastPrinted>2019-08-09T04:17:58Z</cp:lastPrinted>
  <dcterms:created xsi:type="dcterms:W3CDTF">2008-10-11T05:59:16Z</dcterms:created>
  <dcterms:modified xsi:type="dcterms:W3CDTF">2022-03-04T02:25:16Z</dcterms:modified>
</cp:coreProperties>
</file>